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3" r:id="rId9"/>
    <p:sldId id="292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52CC7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97FAC8-DDDE-455A-BD5E-53724083E5A3}" type="doc">
      <dgm:prSet loTypeId="urn:microsoft.com/office/officeart/2005/8/layout/hProcess4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99CB466-7997-489E-9DD9-59131A955598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dirty="0" smtClean="0">
              <a:latin typeface="Aharoni" pitchFamily="2" charset="-79"/>
              <a:cs typeface="Aharoni" pitchFamily="2" charset="-79"/>
            </a:rPr>
            <a:t>Erosion</a:t>
          </a:r>
          <a:endParaRPr lang="en-US" sz="3200" dirty="0">
            <a:latin typeface="Aharoni" pitchFamily="2" charset="-79"/>
            <a:cs typeface="Aharoni" pitchFamily="2" charset="-79"/>
          </a:endParaRPr>
        </a:p>
      </dgm:t>
    </dgm:pt>
    <dgm:pt modelId="{2598A50D-D336-4882-BE66-E5FF8BB8448B}" type="parTrans" cxnId="{C34BADA5-DF16-4D05-A24C-A781DA73D32B}">
      <dgm:prSet/>
      <dgm:spPr/>
      <dgm:t>
        <a:bodyPr/>
        <a:lstStyle/>
        <a:p>
          <a:endParaRPr lang="en-US"/>
        </a:p>
      </dgm:t>
    </dgm:pt>
    <dgm:pt modelId="{5489936D-F22C-4A2F-841E-66148294FC47}" type="sibTrans" cxnId="{C34BADA5-DF16-4D05-A24C-A781DA73D32B}">
      <dgm:prSet/>
      <dgm:spPr/>
      <dgm:t>
        <a:bodyPr/>
        <a:lstStyle/>
        <a:p>
          <a:endParaRPr lang="en-US"/>
        </a:p>
      </dgm:t>
    </dgm:pt>
    <dgm:pt modelId="{DD3FAB33-D4B8-4DB4-A946-4B837C92C9E8}">
      <dgm:prSet phldrT="[Text]" custT="1"/>
      <dgm:spPr/>
      <dgm:t>
        <a:bodyPr/>
        <a:lstStyle/>
        <a:p>
          <a:r>
            <a:rPr lang="en-US" sz="2000" dirty="0" smtClean="0"/>
            <a:t>Particles are </a:t>
          </a:r>
          <a:r>
            <a:rPr lang="en-US" sz="2000" dirty="0" smtClean="0"/>
            <a:t>carried </a:t>
          </a:r>
          <a:r>
            <a:rPr lang="en-US" sz="2000" dirty="0" smtClean="0"/>
            <a:t>away by wind or water</a:t>
          </a:r>
          <a:endParaRPr lang="en-US" sz="2000" dirty="0"/>
        </a:p>
      </dgm:t>
    </dgm:pt>
    <dgm:pt modelId="{D0BFA7DB-76CF-4D01-A03A-BFB08A1B3ACB}" type="parTrans" cxnId="{BB94E95E-82EF-4AD8-A264-07DA1B3A2C3A}">
      <dgm:prSet/>
      <dgm:spPr/>
      <dgm:t>
        <a:bodyPr/>
        <a:lstStyle/>
        <a:p>
          <a:endParaRPr lang="en-US"/>
        </a:p>
      </dgm:t>
    </dgm:pt>
    <dgm:pt modelId="{A7C4AA43-AA28-4C79-8C65-5101EEC9B3F7}" type="sibTrans" cxnId="{BB94E95E-82EF-4AD8-A264-07DA1B3A2C3A}">
      <dgm:prSet/>
      <dgm:spPr/>
      <dgm:t>
        <a:bodyPr/>
        <a:lstStyle/>
        <a:p>
          <a:endParaRPr lang="en-US"/>
        </a:p>
      </dgm:t>
    </dgm:pt>
    <dgm:pt modelId="{61D28768-E16E-4B10-827C-9DB32932DF57}">
      <dgm:prSet phldrT="[Text]" custT="1"/>
      <dgm:spPr/>
      <dgm:t>
        <a:bodyPr/>
        <a:lstStyle/>
        <a:p>
          <a:r>
            <a:rPr lang="en-US" sz="2000" dirty="0" smtClean="0"/>
            <a:t>Particles are deposited</a:t>
          </a:r>
          <a:endParaRPr lang="en-US" sz="2000" dirty="0"/>
        </a:p>
      </dgm:t>
    </dgm:pt>
    <dgm:pt modelId="{A8F347F9-B031-431A-B3F9-0791637640E4}" type="parTrans" cxnId="{3A443B94-6069-45FE-B403-D1843DFED749}">
      <dgm:prSet/>
      <dgm:spPr/>
      <dgm:t>
        <a:bodyPr/>
        <a:lstStyle/>
        <a:p>
          <a:endParaRPr lang="en-US"/>
        </a:p>
      </dgm:t>
    </dgm:pt>
    <dgm:pt modelId="{4D0D2465-6084-49EE-AACE-93A9F61DA1EA}" type="sibTrans" cxnId="{3A443B94-6069-45FE-B403-D1843DFED749}">
      <dgm:prSet/>
      <dgm:spPr/>
      <dgm:t>
        <a:bodyPr/>
        <a:lstStyle/>
        <a:p>
          <a:endParaRPr lang="en-US"/>
        </a:p>
      </dgm:t>
    </dgm:pt>
    <dgm:pt modelId="{4A3EA612-A39E-42C8-B18F-4A6C2879E54E}">
      <dgm:prSet phldrT="[Text]" custT="1"/>
      <dgm:spPr/>
      <dgm:t>
        <a:bodyPr/>
        <a:lstStyle/>
        <a:p>
          <a:r>
            <a:rPr lang="en-US" sz="2800" dirty="0" smtClean="0">
              <a:latin typeface="Aharoni" pitchFamily="2" charset="-79"/>
              <a:cs typeface="Aharoni" pitchFamily="2" charset="-79"/>
            </a:rPr>
            <a:t>Compaction</a:t>
          </a:r>
          <a:endParaRPr lang="en-US" sz="2800" dirty="0">
            <a:latin typeface="Aharoni" pitchFamily="2" charset="-79"/>
            <a:cs typeface="Aharoni" pitchFamily="2" charset="-79"/>
          </a:endParaRPr>
        </a:p>
      </dgm:t>
    </dgm:pt>
    <dgm:pt modelId="{0F32CB0B-36F9-4341-9463-82FE6FF8ED51}" type="parTrans" cxnId="{3F0E3D86-9E24-479B-95CF-D336BD454285}">
      <dgm:prSet/>
      <dgm:spPr/>
      <dgm:t>
        <a:bodyPr/>
        <a:lstStyle/>
        <a:p>
          <a:endParaRPr lang="en-US"/>
        </a:p>
      </dgm:t>
    </dgm:pt>
    <dgm:pt modelId="{C37E45D8-DB16-4092-8242-EC9E88457836}" type="sibTrans" cxnId="{3F0E3D86-9E24-479B-95CF-D336BD454285}">
      <dgm:prSet/>
      <dgm:spPr/>
      <dgm:t>
        <a:bodyPr/>
        <a:lstStyle/>
        <a:p>
          <a:endParaRPr lang="en-US"/>
        </a:p>
      </dgm:t>
    </dgm:pt>
    <dgm:pt modelId="{3E84F94D-04B6-4B25-9763-592B918ED56F}">
      <dgm:prSet phldrT="[Text]"/>
      <dgm:spPr/>
      <dgm:t>
        <a:bodyPr/>
        <a:lstStyle/>
        <a:p>
          <a:r>
            <a:rPr lang="en-US" dirty="0" smtClean="0">
              <a:latin typeface="Aharoni" pitchFamily="2" charset="-79"/>
              <a:cs typeface="Aharoni" pitchFamily="2" charset="-79"/>
            </a:rPr>
            <a:t>Cementation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9A6C2FF4-5181-4E2B-BFAE-8E476B19C14A}" type="parTrans" cxnId="{AEFD859F-FC08-4B4E-86DD-CC0EB800F0EB}">
      <dgm:prSet/>
      <dgm:spPr/>
      <dgm:t>
        <a:bodyPr/>
        <a:lstStyle/>
        <a:p>
          <a:endParaRPr lang="en-US"/>
        </a:p>
      </dgm:t>
    </dgm:pt>
    <dgm:pt modelId="{CCDD3223-0ADE-43BA-84C6-1E5A51C9752F}" type="sibTrans" cxnId="{AEFD859F-FC08-4B4E-86DD-CC0EB800F0EB}">
      <dgm:prSet/>
      <dgm:spPr/>
      <dgm:t>
        <a:bodyPr/>
        <a:lstStyle/>
        <a:p>
          <a:endParaRPr lang="en-US"/>
        </a:p>
      </dgm:t>
    </dgm:pt>
    <dgm:pt modelId="{43226A8A-4FB3-426F-8940-0B9DFD229D01}">
      <dgm:prSet phldrT="[Text]" custT="1"/>
      <dgm:spPr/>
      <dgm:t>
        <a:bodyPr/>
        <a:lstStyle/>
        <a:p>
          <a:r>
            <a:rPr lang="en-US" sz="2400" dirty="0" smtClean="0"/>
            <a:t>Particles are glued together as mineral solutions harden</a:t>
          </a:r>
          <a:endParaRPr lang="en-US" sz="2400" dirty="0"/>
        </a:p>
      </dgm:t>
    </dgm:pt>
    <dgm:pt modelId="{FEDB0FC6-E6DF-4846-988C-9386E8E90A3D}" type="parTrans" cxnId="{4082B2CA-3B04-4B16-8BF2-4EB533706A64}">
      <dgm:prSet/>
      <dgm:spPr/>
      <dgm:t>
        <a:bodyPr/>
        <a:lstStyle/>
        <a:p>
          <a:endParaRPr lang="en-US"/>
        </a:p>
      </dgm:t>
    </dgm:pt>
    <dgm:pt modelId="{33A5AE97-39AD-4B72-B95F-16C1AEDCDB3F}" type="sibTrans" cxnId="{4082B2CA-3B04-4B16-8BF2-4EB533706A64}">
      <dgm:prSet/>
      <dgm:spPr/>
      <dgm:t>
        <a:bodyPr/>
        <a:lstStyle/>
        <a:p>
          <a:endParaRPr lang="en-US"/>
        </a:p>
      </dgm:t>
    </dgm:pt>
    <dgm:pt modelId="{7071E81E-3425-495A-9699-F9E74E2B8276}">
      <dgm:prSet phldrT="[Text]" custT="1"/>
      <dgm:spPr/>
      <dgm:t>
        <a:bodyPr/>
        <a:lstStyle/>
        <a:p>
          <a:r>
            <a:rPr lang="en-US" sz="2000" b="1" smtClean="0"/>
            <a:t>DEPOSITION</a:t>
          </a:r>
          <a:endParaRPr lang="en-US" sz="2000" b="1" dirty="0"/>
        </a:p>
      </dgm:t>
    </dgm:pt>
    <dgm:pt modelId="{185CF7AB-4821-4429-B6DA-6FA50AB818B5}" type="parTrans" cxnId="{BC86873D-302E-4FFF-9471-D95271265444}">
      <dgm:prSet/>
      <dgm:spPr/>
      <dgm:t>
        <a:bodyPr/>
        <a:lstStyle/>
        <a:p>
          <a:endParaRPr lang="en-US"/>
        </a:p>
      </dgm:t>
    </dgm:pt>
    <dgm:pt modelId="{689D0B03-204D-4F38-AE70-F8AFDC2194B0}" type="sibTrans" cxnId="{BC86873D-302E-4FFF-9471-D95271265444}">
      <dgm:prSet/>
      <dgm:spPr/>
      <dgm:t>
        <a:bodyPr/>
        <a:lstStyle/>
        <a:p>
          <a:endParaRPr lang="en-US"/>
        </a:p>
      </dgm:t>
    </dgm:pt>
    <dgm:pt modelId="{5BFD7444-73EF-4ADD-93C4-343DF1C63C24}">
      <dgm:prSet custT="1"/>
      <dgm:spPr/>
      <dgm:t>
        <a:bodyPr/>
        <a:lstStyle/>
        <a:p>
          <a:r>
            <a:rPr lang="en-US" sz="2400" dirty="0" smtClean="0"/>
            <a:t>Particles are squeezed together by pressure</a:t>
          </a:r>
          <a:endParaRPr lang="en-US" sz="2400" dirty="0"/>
        </a:p>
      </dgm:t>
    </dgm:pt>
    <dgm:pt modelId="{E63CB3C1-7EA1-4919-9800-FA7830044A7B}" type="parTrans" cxnId="{5E5C6F43-420B-4D5A-B54B-2DBD937C32D6}">
      <dgm:prSet/>
      <dgm:spPr/>
      <dgm:t>
        <a:bodyPr/>
        <a:lstStyle/>
        <a:p>
          <a:endParaRPr lang="en-US"/>
        </a:p>
      </dgm:t>
    </dgm:pt>
    <dgm:pt modelId="{DAC29D57-9A9A-4F95-8012-D5E92155DD6D}" type="sibTrans" cxnId="{5E5C6F43-420B-4D5A-B54B-2DBD937C32D6}">
      <dgm:prSet/>
      <dgm:spPr/>
      <dgm:t>
        <a:bodyPr/>
        <a:lstStyle/>
        <a:p>
          <a:endParaRPr lang="en-US"/>
        </a:p>
      </dgm:t>
    </dgm:pt>
    <dgm:pt modelId="{9DB16705-5B60-43A7-A01B-90232D3DBC8F}" type="pres">
      <dgm:prSet presAssocID="{5597FAC8-DDDE-455A-BD5E-53724083E5A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499626-878C-4066-9E9B-244FC21FC778}" type="pres">
      <dgm:prSet presAssocID="{5597FAC8-DDDE-455A-BD5E-53724083E5A3}" presName="tSp" presStyleCnt="0"/>
      <dgm:spPr/>
    </dgm:pt>
    <dgm:pt modelId="{D732B215-0030-4BC1-B581-ACDFB157FCE8}" type="pres">
      <dgm:prSet presAssocID="{5597FAC8-DDDE-455A-BD5E-53724083E5A3}" presName="bSp" presStyleCnt="0"/>
      <dgm:spPr/>
    </dgm:pt>
    <dgm:pt modelId="{FEB222D0-4BF9-4D21-8907-A39445F87BB8}" type="pres">
      <dgm:prSet presAssocID="{5597FAC8-DDDE-455A-BD5E-53724083E5A3}" presName="process" presStyleCnt="0"/>
      <dgm:spPr/>
    </dgm:pt>
    <dgm:pt modelId="{A38C84AF-3BE6-48D7-A9C8-306FC333E2F3}" type="pres">
      <dgm:prSet presAssocID="{F99CB466-7997-489E-9DD9-59131A955598}" presName="composite1" presStyleCnt="0"/>
      <dgm:spPr/>
    </dgm:pt>
    <dgm:pt modelId="{CD01A3D2-C696-44E8-B1EE-ABAB57C9218D}" type="pres">
      <dgm:prSet presAssocID="{F99CB466-7997-489E-9DD9-59131A955598}" presName="dummyNode1" presStyleLbl="node1" presStyleIdx="0" presStyleCnt="3"/>
      <dgm:spPr/>
    </dgm:pt>
    <dgm:pt modelId="{C22A50D5-010C-406E-BEEE-3F93305209EB}" type="pres">
      <dgm:prSet presAssocID="{F99CB466-7997-489E-9DD9-59131A955598}" presName="childNode1" presStyleLbl="bgAcc1" presStyleIdx="0" presStyleCnt="3" custScaleX="102703" custScaleY="1768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482B39-BFE7-459B-916E-961CF0BFE788}" type="pres">
      <dgm:prSet presAssocID="{F99CB466-7997-489E-9DD9-59131A95559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9D83EA-7C5E-46EC-809A-9624D6213BAE}" type="pres">
      <dgm:prSet presAssocID="{F99CB466-7997-489E-9DD9-59131A955598}" presName="parentNode1" presStyleLbl="node1" presStyleIdx="0" presStyleCnt="3" custLinFactNeighborX="3714" custLinFactNeighborY="1781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5CD342-5D7E-4F36-9142-C9765DF7651A}" type="pres">
      <dgm:prSet presAssocID="{F99CB466-7997-489E-9DD9-59131A955598}" presName="connSite1" presStyleCnt="0"/>
      <dgm:spPr/>
    </dgm:pt>
    <dgm:pt modelId="{72D6373E-BE49-44A2-94F9-BF117D2239FE}" type="pres">
      <dgm:prSet presAssocID="{5489936D-F22C-4A2F-841E-66148294FC47}" presName="Name9" presStyleLbl="sibTrans2D1" presStyleIdx="0" presStyleCnt="2" custLinFactNeighborX="5296" custLinFactNeighborY="1882"/>
      <dgm:spPr/>
      <dgm:t>
        <a:bodyPr/>
        <a:lstStyle/>
        <a:p>
          <a:endParaRPr lang="en-US"/>
        </a:p>
      </dgm:t>
    </dgm:pt>
    <dgm:pt modelId="{87849148-A2EB-4A61-85C2-B6ABD6B68E17}" type="pres">
      <dgm:prSet presAssocID="{4A3EA612-A39E-42C8-B18F-4A6C2879E54E}" presName="composite2" presStyleCnt="0"/>
      <dgm:spPr/>
    </dgm:pt>
    <dgm:pt modelId="{A60C0D23-EEE5-4232-96BE-54F146E0B222}" type="pres">
      <dgm:prSet presAssocID="{4A3EA612-A39E-42C8-B18F-4A6C2879E54E}" presName="dummyNode2" presStyleLbl="node1" presStyleIdx="0" presStyleCnt="3"/>
      <dgm:spPr/>
    </dgm:pt>
    <dgm:pt modelId="{4EC73383-1D30-412C-ACC4-FADEDF81A579}" type="pres">
      <dgm:prSet presAssocID="{4A3EA612-A39E-42C8-B18F-4A6C2879E54E}" presName="childNode2" presStyleLbl="bgAcc1" presStyleIdx="1" presStyleCnt="3" custLinFactNeighborX="983" custLinFactNeighborY="122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5F7CC3-B7BC-44D3-9B0D-89EC8468E15E}" type="pres">
      <dgm:prSet presAssocID="{4A3EA612-A39E-42C8-B18F-4A6C2879E54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1CDE95-B9DE-4319-9E61-8A5D194CBC23}" type="pres">
      <dgm:prSet presAssocID="{4A3EA612-A39E-42C8-B18F-4A6C2879E54E}" presName="parentNode2" presStyleLbl="node1" presStyleIdx="1" presStyleCnt="3" custScaleX="105712" custLinFactNeighborX="-546" custLinFactNeighborY="2813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CB5AC8-A232-49B0-AA89-FEF3A25A312E}" type="pres">
      <dgm:prSet presAssocID="{4A3EA612-A39E-42C8-B18F-4A6C2879E54E}" presName="connSite2" presStyleCnt="0"/>
      <dgm:spPr/>
    </dgm:pt>
    <dgm:pt modelId="{D395D3EB-8563-4D84-B460-DD47C0EE25E7}" type="pres">
      <dgm:prSet presAssocID="{C37E45D8-DB16-4092-8242-EC9E88457836}" presName="Name18" presStyleLbl="sibTrans2D1" presStyleIdx="1" presStyleCnt="2"/>
      <dgm:spPr/>
      <dgm:t>
        <a:bodyPr/>
        <a:lstStyle/>
        <a:p>
          <a:endParaRPr lang="en-US"/>
        </a:p>
      </dgm:t>
    </dgm:pt>
    <dgm:pt modelId="{44DBB9D7-9B0D-4ACB-835A-FC913A5FC5C9}" type="pres">
      <dgm:prSet presAssocID="{3E84F94D-04B6-4B25-9763-592B918ED56F}" presName="composite1" presStyleCnt="0"/>
      <dgm:spPr/>
    </dgm:pt>
    <dgm:pt modelId="{53E80FB7-C6E1-48DA-ACCC-B5C18E3AA54D}" type="pres">
      <dgm:prSet presAssocID="{3E84F94D-04B6-4B25-9763-592B918ED56F}" presName="dummyNode1" presStyleLbl="node1" presStyleIdx="1" presStyleCnt="3"/>
      <dgm:spPr/>
    </dgm:pt>
    <dgm:pt modelId="{78AC94FF-C083-431E-BAD7-0F0633E04F99}" type="pres">
      <dgm:prSet presAssocID="{3E84F94D-04B6-4B25-9763-592B918ED56F}" presName="childNode1" presStyleLbl="bgAcc1" presStyleIdx="2" presStyleCnt="3" custScaleY="1350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2FC43D-6616-46C5-BDCE-5906E5E48F10}" type="pres">
      <dgm:prSet presAssocID="{3E84F94D-04B6-4B25-9763-592B918ED56F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41FEFA-C519-465C-8F56-213D3D138692}" type="pres">
      <dgm:prSet presAssocID="{3E84F94D-04B6-4B25-9763-592B918ED56F}" presName="parentNode1" presStyleLbl="node1" presStyleIdx="2" presStyleCnt="3" custScaleX="125589" custLinFactNeighborX="151" custLinFactNeighborY="3957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50D7C4-3D94-4367-91E8-FA0C5AE240AC}" type="pres">
      <dgm:prSet presAssocID="{3E84F94D-04B6-4B25-9763-592B918ED56F}" presName="connSite1" presStyleCnt="0"/>
      <dgm:spPr/>
    </dgm:pt>
  </dgm:ptLst>
  <dgm:cxnLst>
    <dgm:cxn modelId="{6716296E-21C9-4C4D-854A-EE5AB39632DA}" type="presOf" srcId="{7071E81E-3425-495A-9699-F9E74E2B8276}" destId="{C22A50D5-010C-406E-BEEE-3F93305209EB}" srcOrd="0" destOrd="2" presId="urn:microsoft.com/office/officeart/2005/8/layout/hProcess4"/>
    <dgm:cxn modelId="{4082B2CA-3B04-4B16-8BF2-4EB533706A64}" srcId="{3E84F94D-04B6-4B25-9763-592B918ED56F}" destId="{43226A8A-4FB3-426F-8940-0B9DFD229D01}" srcOrd="0" destOrd="0" parTransId="{FEDB0FC6-E6DF-4846-988C-9386E8E90A3D}" sibTransId="{33A5AE97-39AD-4B72-B95F-16C1AEDCDB3F}"/>
    <dgm:cxn modelId="{F3E34E9B-6CD8-44E6-8A1F-62BCA09316E0}" type="presOf" srcId="{C37E45D8-DB16-4092-8242-EC9E88457836}" destId="{D395D3EB-8563-4D84-B460-DD47C0EE25E7}" srcOrd="0" destOrd="0" presId="urn:microsoft.com/office/officeart/2005/8/layout/hProcess4"/>
    <dgm:cxn modelId="{042FE7AB-ECC5-4AD9-B7B8-3E919E3196A9}" type="presOf" srcId="{43226A8A-4FB3-426F-8940-0B9DFD229D01}" destId="{78AC94FF-C083-431E-BAD7-0F0633E04F99}" srcOrd="0" destOrd="0" presId="urn:microsoft.com/office/officeart/2005/8/layout/hProcess4"/>
    <dgm:cxn modelId="{3F0E3D86-9E24-479B-95CF-D336BD454285}" srcId="{5597FAC8-DDDE-455A-BD5E-53724083E5A3}" destId="{4A3EA612-A39E-42C8-B18F-4A6C2879E54E}" srcOrd="1" destOrd="0" parTransId="{0F32CB0B-36F9-4341-9463-82FE6FF8ED51}" sibTransId="{C37E45D8-DB16-4092-8242-EC9E88457836}"/>
    <dgm:cxn modelId="{AEFD859F-FC08-4B4E-86DD-CC0EB800F0EB}" srcId="{5597FAC8-DDDE-455A-BD5E-53724083E5A3}" destId="{3E84F94D-04B6-4B25-9763-592B918ED56F}" srcOrd="2" destOrd="0" parTransId="{9A6C2FF4-5181-4E2B-BFAE-8E476B19C14A}" sibTransId="{CCDD3223-0ADE-43BA-84C6-1E5A51C9752F}"/>
    <dgm:cxn modelId="{5E5C6F43-420B-4D5A-B54B-2DBD937C32D6}" srcId="{4A3EA612-A39E-42C8-B18F-4A6C2879E54E}" destId="{5BFD7444-73EF-4ADD-93C4-343DF1C63C24}" srcOrd="0" destOrd="0" parTransId="{E63CB3C1-7EA1-4919-9800-FA7830044A7B}" sibTransId="{DAC29D57-9A9A-4F95-8012-D5E92155DD6D}"/>
    <dgm:cxn modelId="{2465491A-B087-472E-980A-4A691B8453F9}" type="presOf" srcId="{7071E81E-3425-495A-9699-F9E74E2B8276}" destId="{F7482B39-BFE7-459B-916E-961CF0BFE788}" srcOrd="1" destOrd="2" presId="urn:microsoft.com/office/officeart/2005/8/layout/hProcess4"/>
    <dgm:cxn modelId="{05DC8916-A601-4C92-9FD3-E728BDEC9BA1}" type="presOf" srcId="{DD3FAB33-D4B8-4DB4-A946-4B837C92C9E8}" destId="{F7482B39-BFE7-459B-916E-961CF0BFE788}" srcOrd="1" destOrd="0" presId="urn:microsoft.com/office/officeart/2005/8/layout/hProcess4"/>
    <dgm:cxn modelId="{DFF81436-D489-4FF0-85AF-9139A232A44B}" type="presOf" srcId="{5597FAC8-DDDE-455A-BD5E-53724083E5A3}" destId="{9DB16705-5B60-43A7-A01B-90232D3DBC8F}" srcOrd="0" destOrd="0" presId="urn:microsoft.com/office/officeart/2005/8/layout/hProcess4"/>
    <dgm:cxn modelId="{B7CCCEAB-06D8-47D9-8E12-6FF7768286D7}" type="presOf" srcId="{5489936D-F22C-4A2F-841E-66148294FC47}" destId="{72D6373E-BE49-44A2-94F9-BF117D2239FE}" srcOrd="0" destOrd="0" presId="urn:microsoft.com/office/officeart/2005/8/layout/hProcess4"/>
    <dgm:cxn modelId="{866970B4-10B3-467D-9D64-A0E26CA58DDC}" type="presOf" srcId="{61D28768-E16E-4B10-827C-9DB32932DF57}" destId="{F7482B39-BFE7-459B-916E-961CF0BFE788}" srcOrd="1" destOrd="1" presId="urn:microsoft.com/office/officeart/2005/8/layout/hProcess4"/>
    <dgm:cxn modelId="{19640BE3-E984-4AF7-A126-E435FE0A9E41}" type="presOf" srcId="{5BFD7444-73EF-4ADD-93C4-343DF1C63C24}" destId="{A55F7CC3-B7BC-44D3-9B0D-89EC8468E15E}" srcOrd="1" destOrd="0" presId="urn:microsoft.com/office/officeart/2005/8/layout/hProcess4"/>
    <dgm:cxn modelId="{09F97E4B-DE1E-47CD-A5DA-70EB1E0168B3}" type="presOf" srcId="{3E84F94D-04B6-4B25-9763-592B918ED56F}" destId="{F341FEFA-C519-465C-8F56-213D3D138692}" srcOrd="0" destOrd="0" presId="urn:microsoft.com/office/officeart/2005/8/layout/hProcess4"/>
    <dgm:cxn modelId="{C34BADA5-DF16-4D05-A24C-A781DA73D32B}" srcId="{5597FAC8-DDDE-455A-BD5E-53724083E5A3}" destId="{F99CB466-7997-489E-9DD9-59131A955598}" srcOrd="0" destOrd="0" parTransId="{2598A50D-D336-4882-BE66-E5FF8BB8448B}" sibTransId="{5489936D-F22C-4A2F-841E-66148294FC47}"/>
    <dgm:cxn modelId="{25593B15-2D14-4920-92D2-E81CA2CC8181}" type="presOf" srcId="{F99CB466-7997-489E-9DD9-59131A955598}" destId="{489D83EA-7C5E-46EC-809A-9624D6213BAE}" srcOrd="0" destOrd="0" presId="urn:microsoft.com/office/officeart/2005/8/layout/hProcess4"/>
    <dgm:cxn modelId="{D21241F2-BD82-4FD1-9FBE-66A3B967DFDB}" type="presOf" srcId="{4A3EA612-A39E-42C8-B18F-4A6C2879E54E}" destId="{301CDE95-B9DE-4319-9E61-8A5D194CBC23}" srcOrd="0" destOrd="0" presId="urn:microsoft.com/office/officeart/2005/8/layout/hProcess4"/>
    <dgm:cxn modelId="{120BA597-AAF9-4655-BE36-1F0B40A5B266}" type="presOf" srcId="{DD3FAB33-D4B8-4DB4-A946-4B837C92C9E8}" destId="{C22A50D5-010C-406E-BEEE-3F93305209EB}" srcOrd="0" destOrd="0" presId="urn:microsoft.com/office/officeart/2005/8/layout/hProcess4"/>
    <dgm:cxn modelId="{BC86873D-302E-4FFF-9471-D95271265444}" srcId="{F99CB466-7997-489E-9DD9-59131A955598}" destId="{7071E81E-3425-495A-9699-F9E74E2B8276}" srcOrd="2" destOrd="0" parTransId="{185CF7AB-4821-4429-B6DA-6FA50AB818B5}" sibTransId="{689D0B03-204D-4F38-AE70-F8AFDC2194B0}"/>
    <dgm:cxn modelId="{BB94E95E-82EF-4AD8-A264-07DA1B3A2C3A}" srcId="{F99CB466-7997-489E-9DD9-59131A955598}" destId="{DD3FAB33-D4B8-4DB4-A946-4B837C92C9E8}" srcOrd="0" destOrd="0" parTransId="{D0BFA7DB-76CF-4D01-A03A-BFB08A1B3ACB}" sibTransId="{A7C4AA43-AA28-4C79-8C65-5101EEC9B3F7}"/>
    <dgm:cxn modelId="{A55371ED-7485-49EC-B33D-8E9F4B9CFF59}" type="presOf" srcId="{61D28768-E16E-4B10-827C-9DB32932DF57}" destId="{C22A50D5-010C-406E-BEEE-3F93305209EB}" srcOrd="0" destOrd="1" presId="urn:microsoft.com/office/officeart/2005/8/layout/hProcess4"/>
    <dgm:cxn modelId="{3A443B94-6069-45FE-B403-D1843DFED749}" srcId="{F99CB466-7997-489E-9DD9-59131A955598}" destId="{61D28768-E16E-4B10-827C-9DB32932DF57}" srcOrd="1" destOrd="0" parTransId="{A8F347F9-B031-431A-B3F9-0791637640E4}" sibTransId="{4D0D2465-6084-49EE-AACE-93A9F61DA1EA}"/>
    <dgm:cxn modelId="{56539ED7-BD26-4314-8BD2-7420DD5A2C07}" type="presOf" srcId="{43226A8A-4FB3-426F-8940-0B9DFD229D01}" destId="{862FC43D-6616-46C5-BDCE-5906E5E48F10}" srcOrd="1" destOrd="0" presId="urn:microsoft.com/office/officeart/2005/8/layout/hProcess4"/>
    <dgm:cxn modelId="{AF85CA74-2EF3-4349-A649-ACF56C94D1D6}" type="presOf" srcId="{5BFD7444-73EF-4ADD-93C4-343DF1C63C24}" destId="{4EC73383-1D30-412C-ACC4-FADEDF81A579}" srcOrd="0" destOrd="0" presId="urn:microsoft.com/office/officeart/2005/8/layout/hProcess4"/>
    <dgm:cxn modelId="{9594B553-880B-4C49-B705-D285AE3C601A}" type="presParOf" srcId="{9DB16705-5B60-43A7-A01B-90232D3DBC8F}" destId="{57499626-878C-4066-9E9B-244FC21FC778}" srcOrd="0" destOrd="0" presId="urn:microsoft.com/office/officeart/2005/8/layout/hProcess4"/>
    <dgm:cxn modelId="{80B21267-C29C-409B-9484-6D6A9A64DEDB}" type="presParOf" srcId="{9DB16705-5B60-43A7-A01B-90232D3DBC8F}" destId="{D732B215-0030-4BC1-B581-ACDFB157FCE8}" srcOrd="1" destOrd="0" presId="urn:microsoft.com/office/officeart/2005/8/layout/hProcess4"/>
    <dgm:cxn modelId="{172B1713-EA64-429A-9489-64934CD527A4}" type="presParOf" srcId="{9DB16705-5B60-43A7-A01B-90232D3DBC8F}" destId="{FEB222D0-4BF9-4D21-8907-A39445F87BB8}" srcOrd="2" destOrd="0" presId="urn:microsoft.com/office/officeart/2005/8/layout/hProcess4"/>
    <dgm:cxn modelId="{4AD17A82-C34B-4FD9-A3C5-0E3A5D1DB63E}" type="presParOf" srcId="{FEB222D0-4BF9-4D21-8907-A39445F87BB8}" destId="{A38C84AF-3BE6-48D7-A9C8-306FC333E2F3}" srcOrd="0" destOrd="0" presId="urn:microsoft.com/office/officeart/2005/8/layout/hProcess4"/>
    <dgm:cxn modelId="{B5BB88B8-C645-40C1-98D6-97638D03DAF4}" type="presParOf" srcId="{A38C84AF-3BE6-48D7-A9C8-306FC333E2F3}" destId="{CD01A3D2-C696-44E8-B1EE-ABAB57C9218D}" srcOrd="0" destOrd="0" presId="urn:microsoft.com/office/officeart/2005/8/layout/hProcess4"/>
    <dgm:cxn modelId="{5F3084ED-6CCA-4759-A2A4-69E48E4517E3}" type="presParOf" srcId="{A38C84AF-3BE6-48D7-A9C8-306FC333E2F3}" destId="{C22A50D5-010C-406E-BEEE-3F93305209EB}" srcOrd="1" destOrd="0" presId="urn:microsoft.com/office/officeart/2005/8/layout/hProcess4"/>
    <dgm:cxn modelId="{B8734806-C176-4419-A703-208DEF6E8068}" type="presParOf" srcId="{A38C84AF-3BE6-48D7-A9C8-306FC333E2F3}" destId="{F7482B39-BFE7-459B-916E-961CF0BFE788}" srcOrd="2" destOrd="0" presId="urn:microsoft.com/office/officeart/2005/8/layout/hProcess4"/>
    <dgm:cxn modelId="{31C42B2A-D983-450C-9560-224FFD6CDB3B}" type="presParOf" srcId="{A38C84AF-3BE6-48D7-A9C8-306FC333E2F3}" destId="{489D83EA-7C5E-46EC-809A-9624D6213BAE}" srcOrd="3" destOrd="0" presId="urn:microsoft.com/office/officeart/2005/8/layout/hProcess4"/>
    <dgm:cxn modelId="{4B8B396A-CF5C-4277-A84E-9FB473AE314B}" type="presParOf" srcId="{A38C84AF-3BE6-48D7-A9C8-306FC333E2F3}" destId="{185CD342-5D7E-4F36-9142-C9765DF7651A}" srcOrd="4" destOrd="0" presId="urn:microsoft.com/office/officeart/2005/8/layout/hProcess4"/>
    <dgm:cxn modelId="{0FE368FC-2859-47FC-98F9-DB6739263CBA}" type="presParOf" srcId="{FEB222D0-4BF9-4D21-8907-A39445F87BB8}" destId="{72D6373E-BE49-44A2-94F9-BF117D2239FE}" srcOrd="1" destOrd="0" presId="urn:microsoft.com/office/officeart/2005/8/layout/hProcess4"/>
    <dgm:cxn modelId="{9A1DD868-8330-4702-A877-609A9307BA4E}" type="presParOf" srcId="{FEB222D0-4BF9-4D21-8907-A39445F87BB8}" destId="{87849148-A2EB-4A61-85C2-B6ABD6B68E17}" srcOrd="2" destOrd="0" presId="urn:microsoft.com/office/officeart/2005/8/layout/hProcess4"/>
    <dgm:cxn modelId="{F67B6DEC-2090-4C2E-B3F4-927378063AD0}" type="presParOf" srcId="{87849148-A2EB-4A61-85C2-B6ABD6B68E17}" destId="{A60C0D23-EEE5-4232-96BE-54F146E0B222}" srcOrd="0" destOrd="0" presId="urn:microsoft.com/office/officeart/2005/8/layout/hProcess4"/>
    <dgm:cxn modelId="{C5F2863F-AACA-4C0B-8A67-5087CBD997F0}" type="presParOf" srcId="{87849148-A2EB-4A61-85C2-B6ABD6B68E17}" destId="{4EC73383-1D30-412C-ACC4-FADEDF81A579}" srcOrd="1" destOrd="0" presId="urn:microsoft.com/office/officeart/2005/8/layout/hProcess4"/>
    <dgm:cxn modelId="{B8A3179D-B194-4724-8B44-4D8ECE6F905E}" type="presParOf" srcId="{87849148-A2EB-4A61-85C2-B6ABD6B68E17}" destId="{A55F7CC3-B7BC-44D3-9B0D-89EC8468E15E}" srcOrd="2" destOrd="0" presId="urn:microsoft.com/office/officeart/2005/8/layout/hProcess4"/>
    <dgm:cxn modelId="{8476FD6A-FCE5-49EE-9E68-DEF1F3A7F82A}" type="presParOf" srcId="{87849148-A2EB-4A61-85C2-B6ABD6B68E17}" destId="{301CDE95-B9DE-4319-9E61-8A5D194CBC23}" srcOrd="3" destOrd="0" presId="urn:microsoft.com/office/officeart/2005/8/layout/hProcess4"/>
    <dgm:cxn modelId="{E87D9F5C-9C66-457D-96EF-9EB2A924DF5B}" type="presParOf" srcId="{87849148-A2EB-4A61-85C2-B6ABD6B68E17}" destId="{A5CB5AC8-A232-49B0-AA89-FEF3A25A312E}" srcOrd="4" destOrd="0" presId="urn:microsoft.com/office/officeart/2005/8/layout/hProcess4"/>
    <dgm:cxn modelId="{BC2729E1-F4D8-468E-AED1-7B37DF4868FE}" type="presParOf" srcId="{FEB222D0-4BF9-4D21-8907-A39445F87BB8}" destId="{D395D3EB-8563-4D84-B460-DD47C0EE25E7}" srcOrd="3" destOrd="0" presId="urn:microsoft.com/office/officeart/2005/8/layout/hProcess4"/>
    <dgm:cxn modelId="{14098B46-BBE4-402F-9915-43B7001171ED}" type="presParOf" srcId="{FEB222D0-4BF9-4D21-8907-A39445F87BB8}" destId="{44DBB9D7-9B0D-4ACB-835A-FC913A5FC5C9}" srcOrd="4" destOrd="0" presId="urn:microsoft.com/office/officeart/2005/8/layout/hProcess4"/>
    <dgm:cxn modelId="{AAC806EE-DB65-4813-A688-3E2F4CF454F2}" type="presParOf" srcId="{44DBB9D7-9B0D-4ACB-835A-FC913A5FC5C9}" destId="{53E80FB7-C6E1-48DA-ACCC-B5C18E3AA54D}" srcOrd="0" destOrd="0" presId="urn:microsoft.com/office/officeart/2005/8/layout/hProcess4"/>
    <dgm:cxn modelId="{29AB2D7C-4F78-423A-ADD1-11318593ADAD}" type="presParOf" srcId="{44DBB9D7-9B0D-4ACB-835A-FC913A5FC5C9}" destId="{78AC94FF-C083-431E-BAD7-0F0633E04F99}" srcOrd="1" destOrd="0" presId="urn:microsoft.com/office/officeart/2005/8/layout/hProcess4"/>
    <dgm:cxn modelId="{F3EF493B-D199-472B-958D-B37A88D0E493}" type="presParOf" srcId="{44DBB9D7-9B0D-4ACB-835A-FC913A5FC5C9}" destId="{862FC43D-6616-46C5-BDCE-5906E5E48F10}" srcOrd="2" destOrd="0" presId="urn:microsoft.com/office/officeart/2005/8/layout/hProcess4"/>
    <dgm:cxn modelId="{2C94FE9A-70C5-4161-A0D3-C77ADAAE9EAF}" type="presParOf" srcId="{44DBB9D7-9B0D-4ACB-835A-FC913A5FC5C9}" destId="{F341FEFA-C519-465C-8F56-213D3D138692}" srcOrd="3" destOrd="0" presId="urn:microsoft.com/office/officeart/2005/8/layout/hProcess4"/>
    <dgm:cxn modelId="{9AEFD353-EA8E-4E3D-B01C-4EB15FA46FB4}" type="presParOf" srcId="{44DBB9D7-9B0D-4ACB-835A-FC913A5FC5C9}" destId="{2850D7C4-3D94-4367-91E8-FA0C5AE240AC}" srcOrd="4" destOrd="0" presId="urn:microsoft.com/office/officeart/2005/8/layout/hProcess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6EBF59-AC2A-4CC9-A5D4-F17946983E22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578D6E5-0F1D-4ADE-9038-80CE1957D6DF}">
      <dgm:prSet phldrT="[Text]" custT="1"/>
      <dgm:spPr/>
      <dgm:t>
        <a:bodyPr/>
        <a:lstStyle/>
        <a:p>
          <a:r>
            <a:rPr lang="en-US" sz="2400" dirty="0" err="1" smtClean="0">
              <a:latin typeface="Aharoni" pitchFamily="2" charset="-79"/>
              <a:cs typeface="Aharoni" pitchFamily="2" charset="-79"/>
            </a:rPr>
            <a:t>Clastic</a:t>
          </a:r>
          <a:endParaRPr lang="en-US" sz="2400" dirty="0">
            <a:latin typeface="Aharoni" pitchFamily="2" charset="-79"/>
            <a:cs typeface="Aharoni" pitchFamily="2" charset="-79"/>
          </a:endParaRPr>
        </a:p>
      </dgm:t>
    </dgm:pt>
    <dgm:pt modelId="{E9FB0549-C186-4D60-8658-E490E0532DE0}" type="parTrans" cxnId="{B041BCF1-10E9-431D-AF5F-9BE8163AC75D}">
      <dgm:prSet/>
      <dgm:spPr/>
      <dgm:t>
        <a:bodyPr/>
        <a:lstStyle/>
        <a:p>
          <a:endParaRPr lang="en-US"/>
        </a:p>
      </dgm:t>
    </dgm:pt>
    <dgm:pt modelId="{60F62FED-2290-47D1-BDEE-89ABDB376626}" type="sibTrans" cxnId="{B041BCF1-10E9-431D-AF5F-9BE8163AC75D}">
      <dgm:prSet/>
      <dgm:spPr/>
      <dgm:t>
        <a:bodyPr/>
        <a:lstStyle/>
        <a:p>
          <a:endParaRPr lang="en-US"/>
        </a:p>
      </dgm:t>
    </dgm:pt>
    <dgm:pt modelId="{3AE95079-C355-436E-9EDC-33711F3C5927}">
      <dgm:prSet phldrT="[Text]" custT="1"/>
      <dgm:spPr/>
      <dgm:t>
        <a:bodyPr/>
        <a:lstStyle/>
        <a:p>
          <a:r>
            <a:rPr lang="en-US" sz="2000" dirty="0" smtClean="0"/>
            <a:t>Rock formed by rock fragments that are cemented together; sometimes visible large fragments, sometimes small, fine fragments</a:t>
          </a:r>
          <a:endParaRPr lang="en-US" sz="2000" dirty="0"/>
        </a:p>
      </dgm:t>
    </dgm:pt>
    <dgm:pt modelId="{38954896-D886-4F3D-9FA4-D26A9D807487}" type="parTrans" cxnId="{64635142-4A1A-4B1D-8430-0BF3D7AA2458}">
      <dgm:prSet/>
      <dgm:spPr/>
      <dgm:t>
        <a:bodyPr/>
        <a:lstStyle/>
        <a:p>
          <a:endParaRPr lang="en-US"/>
        </a:p>
      </dgm:t>
    </dgm:pt>
    <dgm:pt modelId="{B93CA4B3-832F-41F3-98DA-CF973E0F4A65}" type="sibTrans" cxnId="{64635142-4A1A-4B1D-8430-0BF3D7AA2458}">
      <dgm:prSet/>
      <dgm:spPr/>
      <dgm:t>
        <a:bodyPr/>
        <a:lstStyle/>
        <a:p>
          <a:endParaRPr lang="en-US"/>
        </a:p>
      </dgm:t>
    </dgm:pt>
    <dgm:pt modelId="{0A8F255F-10B9-4A2B-B896-FED4361843C7}">
      <dgm:prSet phldrT="[Text]" custT="1"/>
      <dgm:spPr/>
      <dgm:t>
        <a:bodyPr/>
        <a:lstStyle/>
        <a:p>
          <a:r>
            <a:rPr lang="en-US" sz="2000" dirty="0" smtClean="0"/>
            <a:t>Two common types are conglomerates, sandstone, breccias</a:t>
          </a:r>
          <a:endParaRPr lang="en-US" sz="2000" dirty="0"/>
        </a:p>
      </dgm:t>
    </dgm:pt>
    <dgm:pt modelId="{9A016F29-6A82-47BA-BEA5-37A0499D84C8}" type="parTrans" cxnId="{625CC4CA-88B0-44EB-9BD6-2AC174FFAFC5}">
      <dgm:prSet/>
      <dgm:spPr/>
      <dgm:t>
        <a:bodyPr/>
        <a:lstStyle/>
        <a:p>
          <a:endParaRPr lang="en-US"/>
        </a:p>
      </dgm:t>
    </dgm:pt>
    <dgm:pt modelId="{BDAC57F5-547F-4861-A8BA-88AB52779005}" type="sibTrans" cxnId="{625CC4CA-88B0-44EB-9BD6-2AC174FFAFC5}">
      <dgm:prSet/>
      <dgm:spPr/>
      <dgm:t>
        <a:bodyPr/>
        <a:lstStyle/>
        <a:p>
          <a:endParaRPr lang="en-US"/>
        </a:p>
      </dgm:t>
    </dgm:pt>
    <dgm:pt modelId="{2052F239-9624-4268-B550-24260AD44A64}">
      <dgm:prSet phldrT="[Text]" custT="1"/>
      <dgm:spPr/>
      <dgm:t>
        <a:bodyPr/>
        <a:lstStyle/>
        <a:p>
          <a:r>
            <a:rPr lang="en-US" sz="2400" dirty="0" smtClean="0">
              <a:latin typeface="Aharoni" pitchFamily="2" charset="-79"/>
              <a:cs typeface="Aharoni" pitchFamily="2" charset="-79"/>
            </a:rPr>
            <a:t>Organic</a:t>
          </a:r>
          <a:endParaRPr lang="en-US" sz="2400" dirty="0">
            <a:latin typeface="Aharoni" pitchFamily="2" charset="-79"/>
            <a:cs typeface="Aharoni" pitchFamily="2" charset="-79"/>
          </a:endParaRPr>
        </a:p>
      </dgm:t>
    </dgm:pt>
    <dgm:pt modelId="{9E185331-2057-4576-9C62-33B8831177F7}" type="parTrans" cxnId="{0D6D82AB-23C8-4D62-A6B2-8456F1D7B90D}">
      <dgm:prSet/>
      <dgm:spPr/>
      <dgm:t>
        <a:bodyPr/>
        <a:lstStyle/>
        <a:p>
          <a:endParaRPr lang="en-US"/>
        </a:p>
      </dgm:t>
    </dgm:pt>
    <dgm:pt modelId="{A5E48AB0-674E-4D3B-B5F7-FC8157F8734C}" type="sibTrans" cxnId="{0D6D82AB-23C8-4D62-A6B2-8456F1D7B90D}">
      <dgm:prSet/>
      <dgm:spPr/>
      <dgm:t>
        <a:bodyPr/>
        <a:lstStyle/>
        <a:p>
          <a:endParaRPr lang="en-US"/>
        </a:p>
      </dgm:t>
    </dgm:pt>
    <dgm:pt modelId="{0E5870C1-690E-43CC-B9BD-A18A65C74BCE}">
      <dgm:prSet phldrT="[Text]"/>
      <dgm:spPr/>
      <dgm:t>
        <a:bodyPr/>
        <a:lstStyle/>
        <a:p>
          <a:r>
            <a:rPr lang="en-US" dirty="0" smtClean="0"/>
            <a:t>Rocks formed by the remains of plants/animals that are cemented together.</a:t>
          </a:r>
          <a:endParaRPr lang="en-US" dirty="0"/>
        </a:p>
      </dgm:t>
    </dgm:pt>
    <dgm:pt modelId="{CDD5741F-8070-44D0-802D-D9588872760B}" type="parTrans" cxnId="{8EA7A5DB-EDE5-4549-A951-2EC112CCC817}">
      <dgm:prSet/>
      <dgm:spPr/>
      <dgm:t>
        <a:bodyPr/>
        <a:lstStyle/>
        <a:p>
          <a:endParaRPr lang="en-US"/>
        </a:p>
      </dgm:t>
    </dgm:pt>
    <dgm:pt modelId="{24321195-8E5C-4DD8-A994-694CE9326396}" type="sibTrans" cxnId="{8EA7A5DB-EDE5-4549-A951-2EC112CCC817}">
      <dgm:prSet/>
      <dgm:spPr/>
      <dgm:t>
        <a:bodyPr/>
        <a:lstStyle/>
        <a:p>
          <a:endParaRPr lang="en-US"/>
        </a:p>
      </dgm:t>
    </dgm:pt>
    <dgm:pt modelId="{D5699BF7-66B8-4441-9B08-B238E5BC2BFE}">
      <dgm:prSet phldrT="[Text]"/>
      <dgm:spPr/>
      <dgm:t>
        <a:bodyPr/>
        <a:lstStyle/>
        <a:p>
          <a:r>
            <a:rPr lang="en-US" dirty="0" smtClean="0"/>
            <a:t>Two common types are coal and limestone</a:t>
          </a:r>
          <a:endParaRPr lang="en-US" dirty="0"/>
        </a:p>
      </dgm:t>
    </dgm:pt>
    <dgm:pt modelId="{228EFC49-2725-46E4-9D8C-4455087455FA}" type="parTrans" cxnId="{AC51BBFB-69B0-4030-8F5F-BFF397A66247}">
      <dgm:prSet/>
      <dgm:spPr/>
      <dgm:t>
        <a:bodyPr/>
        <a:lstStyle/>
        <a:p>
          <a:endParaRPr lang="en-US"/>
        </a:p>
      </dgm:t>
    </dgm:pt>
    <dgm:pt modelId="{B3B72E34-CEB4-496F-8C97-8E7577524304}" type="sibTrans" cxnId="{AC51BBFB-69B0-4030-8F5F-BFF397A66247}">
      <dgm:prSet/>
      <dgm:spPr/>
      <dgm:t>
        <a:bodyPr/>
        <a:lstStyle/>
        <a:p>
          <a:endParaRPr lang="en-US"/>
        </a:p>
      </dgm:t>
    </dgm:pt>
    <dgm:pt modelId="{6DC1D116-5C32-4DFD-94D3-A02A1D963AA3}">
      <dgm:prSet phldrT="[Text]" custT="1"/>
      <dgm:spPr/>
      <dgm:t>
        <a:bodyPr/>
        <a:lstStyle/>
        <a:p>
          <a:r>
            <a:rPr lang="en-US" sz="2400" dirty="0" smtClean="0">
              <a:latin typeface="Aharoni" pitchFamily="2" charset="-79"/>
              <a:cs typeface="Aharoni" pitchFamily="2" charset="-79"/>
            </a:rPr>
            <a:t>Chemical</a:t>
          </a:r>
          <a:endParaRPr lang="en-US" sz="2400" dirty="0">
            <a:latin typeface="Aharoni" pitchFamily="2" charset="-79"/>
            <a:cs typeface="Aharoni" pitchFamily="2" charset="-79"/>
          </a:endParaRPr>
        </a:p>
      </dgm:t>
    </dgm:pt>
    <dgm:pt modelId="{5890B17E-C6E4-4A64-8247-F77FF513A5A6}" type="parTrans" cxnId="{DBA1A685-B55E-4D40-B348-79EC7474B154}">
      <dgm:prSet/>
      <dgm:spPr/>
      <dgm:t>
        <a:bodyPr/>
        <a:lstStyle/>
        <a:p>
          <a:endParaRPr lang="en-US"/>
        </a:p>
      </dgm:t>
    </dgm:pt>
    <dgm:pt modelId="{52398790-95FA-4C22-AF7B-B818E8E8FAAF}" type="sibTrans" cxnId="{DBA1A685-B55E-4D40-B348-79EC7474B154}">
      <dgm:prSet/>
      <dgm:spPr/>
      <dgm:t>
        <a:bodyPr/>
        <a:lstStyle/>
        <a:p>
          <a:endParaRPr lang="en-US"/>
        </a:p>
      </dgm:t>
    </dgm:pt>
    <dgm:pt modelId="{0E727B7E-B72F-4C76-8DFA-55AC3CEB0CFF}">
      <dgm:prSet phldrT="[Text]"/>
      <dgm:spPr/>
      <dgm:t>
        <a:bodyPr/>
        <a:lstStyle/>
        <a:p>
          <a:r>
            <a:rPr lang="en-US" dirty="0" smtClean="0"/>
            <a:t>Formed when minerals dissolved in water are crystallized when the water evaporates away</a:t>
          </a:r>
          <a:endParaRPr lang="en-US" dirty="0"/>
        </a:p>
      </dgm:t>
    </dgm:pt>
    <dgm:pt modelId="{1D518E1F-74E6-44E9-B6EF-E1AE60B76120}" type="parTrans" cxnId="{7D2CBBA3-E686-4CB3-A4AD-A8985FBA6B53}">
      <dgm:prSet/>
      <dgm:spPr/>
      <dgm:t>
        <a:bodyPr/>
        <a:lstStyle/>
        <a:p>
          <a:endParaRPr lang="en-US"/>
        </a:p>
      </dgm:t>
    </dgm:pt>
    <dgm:pt modelId="{699FDEFB-7E51-4EE3-8FCA-D2E1042E0C2B}" type="sibTrans" cxnId="{7D2CBBA3-E686-4CB3-A4AD-A8985FBA6B53}">
      <dgm:prSet/>
      <dgm:spPr/>
      <dgm:t>
        <a:bodyPr/>
        <a:lstStyle/>
        <a:p>
          <a:endParaRPr lang="en-US"/>
        </a:p>
      </dgm:t>
    </dgm:pt>
    <dgm:pt modelId="{86AC6822-EB3A-4655-BEFB-86E543082CFF}">
      <dgm:prSet phldrT="[Text]"/>
      <dgm:spPr/>
      <dgm:t>
        <a:bodyPr/>
        <a:lstStyle/>
        <a:p>
          <a:r>
            <a:rPr lang="en-US" dirty="0" smtClean="0"/>
            <a:t>Calcite and Halite can form this way.</a:t>
          </a:r>
          <a:endParaRPr lang="en-US" dirty="0"/>
        </a:p>
      </dgm:t>
    </dgm:pt>
    <dgm:pt modelId="{39761BCE-5217-44C8-A8E8-C6CF24A1400F}" type="parTrans" cxnId="{1C862362-9DFF-4867-8596-352CBF712842}">
      <dgm:prSet/>
      <dgm:spPr/>
      <dgm:t>
        <a:bodyPr/>
        <a:lstStyle/>
        <a:p>
          <a:endParaRPr lang="en-US"/>
        </a:p>
      </dgm:t>
    </dgm:pt>
    <dgm:pt modelId="{1C3AB0AB-DC24-437D-ABDB-352AD698FEAC}" type="sibTrans" cxnId="{1C862362-9DFF-4867-8596-352CBF712842}">
      <dgm:prSet/>
      <dgm:spPr/>
      <dgm:t>
        <a:bodyPr/>
        <a:lstStyle/>
        <a:p>
          <a:endParaRPr lang="en-US"/>
        </a:p>
      </dgm:t>
    </dgm:pt>
    <dgm:pt modelId="{3879DB85-BDB0-4353-AA9C-62EF043301B4}" type="pres">
      <dgm:prSet presAssocID="{E06EBF59-AC2A-4CC9-A5D4-F17946983E2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7D4F1E-5928-430C-AE3A-090F70824FB8}" type="pres">
      <dgm:prSet presAssocID="{0578D6E5-0F1D-4ADE-9038-80CE1957D6DF}" presName="composite" presStyleCnt="0"/>
      <dgm:spPr/>
    </dgm:pt>
    <dgm:pt modelId="{DC4A6B4D-F4E2-445E-8FB2-86C3008DEE41}" type="pres">
      <dgm:prSet presAssocID="{0578D6E5-0F1D-4ADE-9038-80CE1957D6DF}" presName="parentText" presStyleLbl="alignNode1" presStyleIdx="0" presStyleCnt="3" custScaleX="106513" custLinFactNeighborX="4739" custLinFactNeighborY="-163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52A25B-3BFF-4DB2-8A5C-F4E10C3ADCDF}" type="pres">
      <dgm:prSet presAssocID="{0578D6E5-0F1D-4ADE-9038-80CE1957D6DF}" presName="descendantText" presStyleLbl="alignAcc1" presStyleIdx="0" presStyleCnt="3" custScaleX="97285" custScaleY="1162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568A5E-4648-4ACA-96BC-458A828650FC}" type="pres">
      <dgm:prSet presAssocID="{60F62FED-2290-47D1-BDEE-89ABDB376626}" presName="sp" presStyleCnt="0"/>
      <dgm:spPr/>
    </dgm:pt>
    <dgm:pt modelId="{D99ED4DB-AA50-4B5A-853D-2CEB239D08BA}" type="pres">
      <dgm:prSet presAssocID="{2052F239-9624-4268-B550-24260AD44A64}" presName="composite" presStyleCnt="0"/>
      <dgm:spPr/>
    </dgm:pt>
    <dgm:pt modelId="{59CD7C68-5588-45E7-8F32-8669C8AE1844}" type="pres">
      <dgm:prSet presAssocID="{2052F239-9624-4268-B550-24260AD44A64}" presName="parentText" presStyleLbl="alignNode1" presStyleIdx="1" presStyleCnt="3" custScaleX="11618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B9EF52-A8C7-4EEF-88B8-E613BB4DBECE}" type="pres">
      <dgm:prSet presAssocID="{2052F239-9624-4268-B550-24260AD44A64}" presName="descendantText" presStyleLbl="alignAcc1" presStyleIdx="1" presStyleCnt="3" custScaleX="963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E6270E-973F-4CBE-BBAF-AE913E996EB1}" type="pres">
      <dgm:prSet presAssocID="{A5E48AB0-674E-4D3B-B5F7-FC8157F8734C}" presName="sp" presStyleCnt="0"/>
      <dgm:spPr/>
    </dgm:pt>
    <dgm:pt modelId="{33C6D84E-0E30-495A-8BF6-80F48FFCBCC2}" type="pres">
      <dgm:prSet presAssocID="{6DC1D116-5C32-4DFD-94D3-A02A1D963AA3}" presName="composite" presStyleCnt="0"/>
      <dgm:spPr/>
    </dgm:pt>
    <dgm:pt modelId="{867B2732-6F61-497A-B59A-025B34614C6B}" type="pres">
      <dgm:prSet presAssocID="{6DC1D116-5C32-4DFD-94D3-A02A1D963AA3}" presName="parentText" presStyleLbl="alignNode1" presStyleIdx="2" presStyleCnt="3" custScaleX="121020" custLinFactNeighborX="4739" custLinFactNeighborY="139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1ABF16-B7FE-4EFD-840D-3329C3A20CC7}" type="pres">
      <dgm:prSet presAssocID="{6DC1D116-5C32-4DFD-94D3-A02A1D963AA3}" presName="descendantText" presStyleLbl="alignAcc1" presStyleIdx="2" presStyleCnt="3" custScaleX="953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B6B6FC-018A-4E15-B45B-E4CA1499696D}" type="presOf" srcId="{6DC1D116-5C32-4DFD-94D3-A02A1D963AA3}" destId="{867B2732-6F61-497A-B59A-025B34614C6B}" srcOrd="0" destOrd="0" presId="urn:microsoft.com/office/officeart/2005/8/layout/chevron2"/>
    <dgm:cxn modelId="{BAE5133A-7AA7-4862-8000-293292A4A927}" type="presOf" srcId="{E06EBF59-AC2A-4CC9-A5D4-F17946983E22}" destId="{3879DB85-BDB0-4353-AA9C-62EF043301B4}" srcOrd="0" destOrd="0" presId="urn:microsoft.com/office/officeart/2005/8/layout/chevron2"/>
    <dgm:cxn modelId="{8EA7A5DB-EDE5-4549-A951-2EC112CCC817}" srcId="{2052F239-9624-4268-B550-24260AD44A64}" destId="{0E5870C1-690E-43CC-B9BD-A18A65C74BCE}" srcOrd="0" destOrd="0" parTransId="{CDD5741F-8070-44D0-802D-D9588872760B}" sibTransId="{24321195-8E5C-4DD8-A994-694CE9326396}"/>
    <dgm:cxn modelId="{625CC4CA-88B0-44EB-9BD6-2AC174FFAFC5}" srcId="{0578D6E5-0F1D-4ADE-9038-80CE1957D6DF}" destId="{0A8F255F-10B9-4A2B-B896-FED4361843C7}" srcOrd="1" destOrd="0" parTransId="{9A016F29-6A82-47BA-BEA5-37A0499D84C8}" sibTransId="{BDAC57F5-547F-4861-A8BA-88AB52779005}"/>
    <dgm:cxn modelId="{6C0C32EE-F69C-42FF-87BE-B4F87F37CBDA}" type="presOf" srcId="{D5699BF7-66B8-4441-9B08-B238E5BC2BFE}" destId="{24B9EF52-A8C7-4EEF-88B8-E613BB4DBECE}" srcOrd="0" destOrd="1" presId="urn:microsoft.com/office/officeart/2005/8/layout/chevron2"/>
    <dgm:cxn modelId="{AC51BBFB-69B0-4030-8F5F-BFF397A66247}" srcId="{2052F239-9624-4268-B550-24260AD44A64}" destId="{D5699BF7-66B8-4441-9B08-B238E5BC2BFE}" srcOrd="1" destOrd="0" parTransId="{228EFC49-2725-46E4-9D8C-4455087455FA}" sibTransId="{B3B72E34-CEB4-496F-8C97-8E7577524304}"/>
    <dgm:cxn modelId="{C1357D8B-3862-4A81-A624-13097372F96F}" type="presOf" srcId="{86AC6822-EB3A-4655-BEFB-86E543082CFF}" destId="{3B1ABF16-B7FE-4EFD-840D-3329C3A20CC7}" srcOrd="0" destOrd="1" presId="urn:microsoft.com/office/officeart/2005/8/layout/chevron2"/>
    <dgm:cxn modelId="{1C862362-9DFF-4867-8596-352CBF712842}" srcId="{6DC1D116-5C32-4DFD-94D3-A02A1D963AA3}" destId="{86AC6822-EB3A-4655-BEFB-86E543082CFF}" srcOrd="1" destOrd="0" parTransId="{39761BCE-5217-44C8-A8E8-C6CF24A1400F}" sibTransId="{1C3AB0AB-DC24-437D-ABDB-352AD698FEAC}"/>
    <dgm:cxn modelId="{7D2CBBA3-E686-4CB3-A4AD-A8985FBA6B53}" srcId="{6DC1D116-5C32-4DFD-94D3-A02A1D963AA3}" destId="{0E727B7E-B72F-4C76-8DFA-55AC3CEB0CFF}" srcOrd="0" destOrd="0" parTransId="{1D518E1F-74E6-44E9-B6EF-E1AE60B76120}" sibTransId="{699FDEFB-7E51-4EE3-8FCA-D2E1042E0C2B}"/>
    <dgm:cxn modelId="{F7BD1491-3BB0-4FA7-A537-D4393F2570FF}" type="presOf" srcId="{0A8F255F-10B9-4A2B-B896-FED4361843C7}" destId="{CA52A25B-3BFF-4DB2-8A5C-F4E10C3ADCDF}" srcOrd="0" destOrd="1" presId="urn:microsoft.com/office/officeart/2005/8/layout/chevron2"/>
    <dgm:cxn modelId="{FBFBFD79-7DBA-4D8E-B01B-2148888C3C36}" type="presOf" srcId="{0E727B7E-B72F-4C76-8DFA-55AC3CEB0CFF}" destId="{3B1ABF16-B7FE-4EFD-840D-3329C3A20CC7}" srcOrd="0" destOrd="0" presId="urn:microsoft.com/office/officeart/2005/8/layout/chevron2"/>
    <dgm:cxn modelId="{C4A783F8-F6A6-4233-AD51-A87649D0431C}" type="presOf" srcId="{0E5870C1-690E-43CC-B9BD-A18A65C74BCE}" destId="{24B9EF52-A8C7-4EEF-88B8-E613BB4DBECE}" srcOrd="0" destOrd="0" presId="urn:microsoft.com/office/officeart/2005/8/layout/chevron2"/>
    <dgm:cxn modelId="{0D6D82AB-23C8-4D62-A6B2-8456F1D7B90D}" srcId="{E06EBF59-AC2A-4CC9-A5D4-F17946983E22}" destId="{2052F239-9624-4268-B550-24260AD44A64}" srcOrd="1" destOrd="0" parTransId="{9E185331-2057-4576-9C62-33B8831177F7}" sibTransId="{A5E48AB0-674E-4D3B-B5F7-FC8157F8734C}"/>
    <dgm:cxn modelId="{64635142-4A1A-4B1D-8430-0BF3D7AA2458}" srcId="{0578D6E5-0F1D-4ADE-9038-80CE1957D6DF}" destId="{3AE95079-C355-436E-9EDC-33711F3C5927}" srcOrd="0" destOrd="0" parTransId="{38954896-D886-4F3D-9FA4-D26A9D807487}" sibTransId="{B93CA4B3-832F-41F3-98DA-CF973E0F4A65}"/>
    <dgm:cxn modelId="{DBA1A685-B55E-4D40-B348-79EC7474B154}" srcId="{E06EBF59-AC2A-4CC9-A5D4-F17946983E22}" destId="{6DC1D116-5C32-4DFD-94D3-A02A1D963AA3}" srcOrd="2" destOrd="0" parTransId="{5890B17E-C6E4-4A64-8247-F77FF513A5A6}" sibTransId="{52398790-95FA-4C22-AF7B-B818E8E8FAAF}"/>
    <dgm:cxn modelId="{A425165F-5F3C-4334-8E56-A4708FCAE196}" type="presOf" srcId="{0578D6E5-0F1D-4ADE-9038-80CE1957D6DF}" destId="{DC4A6B4D-F4E2-445E-8FB2-86C3008DEE41}" srcOrd="0" destOrd="0" presId="urn:microsoft.com/office/officeart/2005/8/layout/chevron2"/>
    <dgm:cxn modelId="{B041BCF1-10E9-431D-AF5F-9BE8163AC75D}" srcId="{E06EBF59-AC2A-4CC9-A5D4-F17946983E22}" destId="{0578D6E5-0F1D-4ADE-9038-80CE1957D6DF}" srcOrd="0" destOrd="0" parTransId="{E9FB0549-C186-4D60-8658-E490E0532DE0}" sibTransId="{60F62FED-2290-47D1-BDEE-89ABDB376626}"/>
    <dgm:cxn modelId="{E37F79FB-8F64-40ED-85A5-7B6E2262AFFC}" type="presOf" srcId="{2052F239-9624-4268-B550-24260AD44A64}" destId="{59CD7C68-5588-45E7-8F32-8669C8AE1844}" srcOrd="0" destOrd="0" presId="urn:microsoft.com/office/officeart/2005/8/layout/chevron2"/>
    <dgm:cxn modelId="{04213AED-9905-4030-9D2E-72E145A775DB}" type="presOf" srcId="{3AE95079-C355-436E-9EDC-33711F3C5927}" destId="{CA52A25B-3BFF-4DB2-8A5C-F4E10C3ADCDF}" srcOrd="0" destOrd="0" presId="urn:microsoft.com/office/officeart/2005/8/layout/chevron2"/>
    <dgm:cxn modelId="{B26C7678-6DE0-46C3-84B8-3456869430E4}" type="presParOf" srcId="{3879DB85-BDB0-4353-AA9C-62EF043301B4}" destId="{6B7D4F1E-5928-430C-AE3A-090F70824FB8}" srcOrd="0" destOrd="0" presId="urn:microsoft.com/office/officeart/2005/8/layout/chevron2"/>
    <dgm:cxn modelId="{45AA8322-9460-4E51-95AE-F705D73F071D}" type="presParOf" srcId="{6B7D4F1E-5928-430C-AE3A-090F70824FB8}" destId="{DC4A6B4D-F4E2-445E-8FB2-86C3008DEE41}" srcOrd="0" destOrd="0" presId="urn:microsoft.com/office/officeart/2005/8/layout/chevron2"/>
    <dgm:cxn modelId="{0646459F-41FD-4E1D-8210-6980452752B9}" type="presParOf" srcId="{6B7D4F1E-5928-430C-AE3A-090F70824FB8}" destId="{CA52A25B-3BFF-4DB2-8A5C-F4E10C3ADCDF}" srcOrd="1" destOrd="0" presId="urn:microsoft.com/office/officeart/2005/8/layout/chevron2"/>
    <dgm:cxn modelId="{3E6EC490-B3EE-47C7-BED5-42B0512FF6B8}" type="presParOf" srcId="{3879DB85-BDB0-4353-AA9C-62EF043301B4}" destId="{A4568A5E-4648-4ACA-96BC-458A828650FC}" srcOrd="1" destOrd="0" presId="urn:microsoft.com/office/officeart/2005/8/layout/chevron2"/>
    <dgm:cxn modelId="{A5537B31-1734-497D-B1A4-483F321BAA3F}" type="presParOf" srcId="{3879DB85-BDB0-4353-AA9C-62EF043301B4}" destId="{D99ED4DB-AA50-4B5A-853D-2CEB239D08BA}" srcOrd="2" destOrd="0" presId="urn:microsoft.com/office/officeart/2005/8/layout/chevron2"/>
    <dgm:cxn modelId="{14815F10-4837-43BF-A809-3101E15618BF}" type="presParOf" srcId="{D99ED4DB-AA50-4B5A-853D-2CEB239D08BA}" destId="{59CD7C68-5588-45E7-8F32-8669C8AE1844}" srcOrd="0" destOrd="0" presId="urn:microsoft.com/office/officeart/2005/8/layout/chevron2"/>
    <dgm:cxn modelId="{783C9FCE-401E-4086-93D6-6CAB91FF7E91}" type="presParOf" srcId="{D99ED4DB-AA50-4B5A-853D-2CEB239D08BA}" destId="{24B9EF52-A8C7-4EEF-88B8-E613BB4DBECE}" srcOrd="1" destOrd="0" presId="urn:microsoft.com/office/officeart/2005/8/layout/chevron2"/>
    <dgm:cxn modelId="{75CA30FF-62CE-4E34-A79C-284EAECBA24D}" type="presParOf" srcId="{3879DB85-BDB0-4353-AA9C-62EF043301B4}" destId="{8FE6270E-973F-4CBE-BBAF-AE913E996EB1}" srcOrd="3" destOrd="0" presId="urn:microsoft.com/office/officeart/2005/8/layout/chevron2"/>
    <dgm:cxn modelId="{9B25E8C1-18F9-4C6B-BE14-1E58EF5EA398}" type="presParOf" srcId="{3879DB85-BDB0-4353-AA9C-62EF043301B4}" destId="{33C6D84E-0E30-495A-8BF6-80F48FFCBCC2}" srcOrd="4" destOrd="0" presId="urn:microsoft.com/office/officeart/2005/8/layout/chevron2"/>
    <dgm:cxn modelId="{6C775D55-9469-4AA0-A208-4A8D08472B2D}" type="presParOf" srcId="{33C6D84E-0E30-495A-8BF6-80F48FFCBCC2}" destId="{867B2732-6F61-497A-B59A-025B34614C6B}" srcOrd="0" destOrd="0" presId="urn:microsoft.com/office/officeart/2005/8/layout/chevron2"/>
    <dgm:cxn modelId="{4CFB87D2-8640-4383-BBB7-82F26F8F1BD4}" type="presParOf" srcId="{33C6D84E-0E30-495A-8BF6-80F48FFCBCC2}" destId="{3B1ABF16-B7FE-4EFD-840D-3329C3A20CC7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5C0A7BE-6FDB-4823-B02F-3D908C784C9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19B01F1-F4CC-4BDB-8331-E05F02CB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sz="9600" smtClean="0"/>
              <a:t>Rocks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Chapter 4</a:t>
            </a:r>
            <a:endParaRPr lang="en-US" sz="4000" dirty="0"/>
          </a:p>
        </p:txBody>
      </p:sp>
      <p:pic>
        <p:nvPicPr>
          <p:cNvPr id="4" name="Picture 3" descr="you rock you ru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80999"/>
            <a:ext cx="3810000" cy="2902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Magma/Lava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Different compositions of lava or magma determine the types of igneous rocks formed. </a:t>
            </a:r>
          </a:p>
          <a:p>
            <a:r>
              <a:rPr lang="en-US" dirty="0" smtClean="0"/>
              <a:t>Magma that contains SILICA will form light colored rocks such as </a:t>
            </a:r>
            <a:r>
              <a:rPr lang="en-US" sz="3200" b="1" u="sng" dirty="0" smtClean="0">
                <a:solidFill>
                  <a:srgbClr val="00B0F0"/>
                </a:solidFill>
              </a:rPr>
              <a:t>granite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If the magma is low in silica will form dark colored rocks such as </a:t>
            </a:r>
            <a:r>
              <a:rPr lang="en-US" sz="3200" b="1" u="sng" dirty="0" smtClean="0">
                <a:solidFill>
                  <a:srgbClr val="FF0000"/>
                </a:solidFill>
              </a:rPr>
              <a:t>basalt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 descr="ig basalt extrusi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657600"/>
            <a:ext cx="2466975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ig granite2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4572000"/>
            <a:ext cx="2466667" cy="1847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Bent Arrow 7"/>
          <p:cNvSpPr/>
          <p:nvPr/>
        </p:nvSpPr>
        <p:spPr>
          <a:xfrm rot="5687174">
            <a:off x="7215795" y="3221910"/>
            <a:ext cx="995089" cy="868680"/>
          </a:xfrm>
          <a:prstGeom prst="bentArrow">
            <a:avLst>
              <a:gd name="adj1" fmla="val 20306"/>
              <a:gd name="adj2" fmla="val 25000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urved Up Arrow 8"/>
          <p:cNvSpPr/>
          <p:nvPr/>
        </p:nvSpPr>
        <p:spPr>
          <a:xfrm>
            <a:off x="2362200" y="5638800"/>
            <a:ext cx="2286000" cy="1066800"/>
          </a:xfrm>
          <a:prstGeom prst="curved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Igneous Rock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Igneous rock has been used for thousands of years for buildings and statues.  Granite is the most widely used igneous rock.</a:t>
            </a:r>
            <a:endParaRPr lang="en-US" dirty="0"/>
          </a:p>
        </p:txBody>
      </p:sp>
      <p:pic>
        <p:nvPicPr>
          <p:cNvPr id="5" name="Content Placeholder 4" descr="machu picchu.bm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19600" y="1143000"/>
            <a:ext cx="3783391" cy="26781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5" descr="granite countertops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4648200"/>
            <a:ext cx="2754070" cy="18095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vietnam memorial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4648200"/>
            <a:ext cx="2285714" cy="17428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Picture 7" descr="wash monumen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3962400"/>
            <a:ext cx="3181350" cy="25604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Callout 8"/>
          <p:cNvSpPr/>
          <p:nvPr/>
        </p:nvSpPr>
        <p:spPr>
          <a:xfrm>
            <a:off x="3657600" y="2438400"/>
            <a:ext cx="2133600" cy="1295400"/>
          </a:xfrm>
          <a:prstGeom prst="wedgeEllipseCallout">
            <a:avLst>
              <a:gd name="adj1" fmla="val 107721"/>
              <a:gd name="adj2" fmla="val 14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lue Highway Linocut" pitchFamily="2" charset="0"/>
              </a:rPr>
              <a:t>SEDIMENTARY ROCKS</a:t>
            </a:r>
            <a:endParaRPr lang="en-US" sz="6600" dirty="0">
              <a:solidFill>
                <a:schemeClr val="accent2">
                  <a:lumMod val="60000"/>
                  <a:lumOff val="40000"/>
                </a:schemeClr>
              </a:solidFill>
              <a:latin typeface="Blue Highway Linocu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467600" cy="4525963"/>
          </a:xfrm>
        </p:spPr>
        <p:txBody>
          <a:bodyPr/>
          <a:lstStyle/>
          <a:p>
            <a:r>
              <a:rPr lang="en-US" dirty="0" smtClean="0"/>
              <a:t>Sediments are small bits &amp; pieces of rocks, shells, sand, bones, or parts of plants.</a:t>
            </a:r>
            <a:endParaRPr lang="en-US" dirty="0"/>
          </a:p>
        </p:txBody>
      </p:sp>
      <p:pic>
        <p:nvPicPr>
          <p:cNvPr id="4" name="Picture 3" descr="silt water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895600"/>
            <a:ext cx="3255390" cy="3124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4" descr="silt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2286000"/>
            <a:ext cx="2238067" cy="1676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sed rock w shell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4114800"/>
            <a:ext cx="3693268" cy="2590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453583" y="4191000"/>
            <a:ext cx="26904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  <a:latin typeface="Arial Black" pitchFamily="34" charset="0"/>
              </a:rPr>
              <a:t>Can you see </a:t>
            </a:r>
          </a:p>
          <a:p>
            <a:pPr algn="ctr"/>
            <a:r>
              <a:rPr lang="en-US" sz="2800" dirty="0">
                <a:solidFill>
                  <a:srgbClr val="FFFF00"/>
                </a:solidFill>
                <a:latin typeface="Arial Black" pitchFamily="34" charset="0"/>
              </a:rPr>
              <a:t>t</a:t>
            </a:r>
            <a:r>
              <a:rPr lang="en-US" sz="2800" dirty="0" smtClean="0">
                <a:solidFill>
                  <a:srgbClr val="FFFF00"/>
                </a:solidFill>
                <a:latin typeface="Arial Black" pitchFamily="34" charset="0"/>
              </a:rPr>
              <a:t>he shells?</a:t>
            </a:r>
            <a:endParaRPr lang="en-US" sz="28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33800" y="2590800"/>
            <a:ext cx="18421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rial Black" pitchFamily="34" charset="0"/>
              </a:rPr>
              <a:t>This is </a:t>
            </a:r>
          </a:p>
          <a:p>
            <a:pPr algn="ctr"/>
            <a:r>
              <a:rPr lang="en-US" sz="2400" dirty="0" smtClean="0">
                <a:latin typeface="Arial Black" pitchFamily="34" charset="0"/>
              </a:rPr>
              <a:t>called silt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410200"/>
            <a:ext cx="4809330" cy="138499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Sediments can be carried</a:t>
            </a:r>
          </a:p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away by water to be </a:t>
            </a:r>
          </a:p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deposited somewhere else.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7543800" y="5105400"/>
            <a:ext cx="1447800" cy="6096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From Sediment to Rock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5867400"/>
            <a:ext cx="26725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Steps 1 &amp; 2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6600" y="1752600"/>
            <a:ext cx="17235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Step 3</a:t>
            </a:r>
            <a:endParaRPr lang="en-US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1973" y="5715000"/>
            <a:ext cx="252202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66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Step 4</a:t>
            </a:r>
            <a:endParaRPr lang="en-US" sz="4000" b="1" dirty="0">
              <a:ln w="11430"/>
              <a:solidFill>
                <a:srgbClr val="6699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92D050"/>
                </a:solidFill>
                <a:latin typeface="Blue Highway Linocut" pitchFamily="2" charset="0"/>
              </a:rPr>
              <a:t>Sedimentary rock formation</a:t>
            </a:r>
            <a:endParaRPr lang="en-US" sz="5400" dirty="0">
              <a:solidFill>
                <a:srgbClr val="92D050"/>
              </a:solidFill>
              <a:latin typeface="Blue Highway Linocut" pitchFamily="2" charset="0"/>
            </a:endParaRPr>
          </a:p>
        </p:txBody>
      </p:sp>
      <p:pic>
        <p:nvPicPr>
          <p:cNvPr id="4" name="Content Placeholder 3" descr="eros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3468" y="1600200"/>
            <a:ext cx="7482332" cy="5028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ed form proces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385001"/>
            <a:ext cx="8077200" cy="61020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92D050"/>
                </a:solidFill>
                <a:latin typeface="Blue Highway Linocut" pitchFamily="2" charset="0"/>
              </a:rPr>
              <a:t>Formation under water</a:t>
            </a:r>
            <a:endParaRPr lang="en-US" sz="6600" dirty="0">
              <a:solidFill>
                <a:srgbClr val="92D050"/>
              </a:solidFill>
              <a:latin typeface="Blue Highway Linocut" pitchFamily="2" charset="0"/>
            </a:endParaRPr>
          </a:p>
        </p:txBody>
      </p:sp>
      <p:pic>
        <p:nvPicPr>
          <p:cNvPr id="4" name="Content Placeholder 3" descr="sed rock format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600200"/>
            <a:ext cx="7924800" cy="5183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Three Major Types of Sedimentary Rocks</a:t>
            </a:r>
            <a:endParaRPr lang="en-US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600200"/>
          <a:ext cx="85344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C000"/>
                </a:solidFill>
                <a:latin typeface="Blue Highway Linocut" pitchFamily="2" charset="0"/>
              </a:rPr>
              <a:t>CLASTIC</a:t>
            </a:r>
            <a:r>
              <a:rPr lang="en-US" dirty="0" smtClean="0">
                <a:latin typeface="Blue Highway Linocut" pitchFamily="2" charset="0"/>
              </a:rPr>
              <a:t> SEDIMENTARY ROCKS</a:t>
            </a:r>
            <a:endParaRPr lang="en-US" dirty="0">
              <a:latin typeface="Blue Highway Linocut" pitchFamily="2" charset="0"/>
            </a:endParaRPr>
          </a:p>
        </p:txBody>
      </p:sp>
      <p:pic>
        <p:nvPicPr>
          <p:cNvPr id="4" name="Content Placeholder 3" descr="round grain shap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914400"/>
            <a:ext cx="2819400" cy="22059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4" descr="sed conglomerate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4419600"/>
            <a:ext cx="2949939" cy="19809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Picture 5" descr="SANDSTONE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219200"/>
            <a:ext cx="2466667" cy="18476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 descr="SHALE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4267200"/>
            <a:ext cx="2746735" cy="2057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Picture 7" descr="shape breccia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0400" y="2667000"/>
            <a:ext cx="2932890" cy="20574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Up-Down Arrow 9"/>
          <p:cNvSpPr/>
          <p:nvPr/>
        </p:nvSpPr>
        <p:spPr>
          <a:xfrm>
            <a:off x="1219200" y="2743200"/>
            <a:ext cx="685800" cy="1676400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200400"/>
            <a:ext cx="3354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  <a:latin typeface="Blue Highway Linocut" pitchFamily="2" charset="0"/>
              </a:rPr>
              <a:t>These are conglomerates</a:t>
            </a:r>
            <a:endParaRPr lang="en-US" sz="2800" b="1" dirty="0">
              <a:solidFill>
                <a:srgbClr val="FFC000"/>
              </a:solidFill>
              <a:latin typeface="Blue Highway Linocut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9000" y="1143000"/>
            <a:ext cx="2697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lue Highway Linocut" pitchFamily="2" charset="0"/>
              </a:rPr>
              <a:t>This is a </a:t>
            </a:r>
            <a:r>
              <a:rPr lang="en-US" sz="3200" dirty="0" err="1" smtClean="0">
                <a:latin typeface="Blue Highway Linocut" pitchFamily="2" charset="0"/>
              </a:rPr>
              <a:t>breccia</a:t>
            </a:r>
            <a:r>
              <a:rPr lang="en-US" sz="3200" dirty="0" smtClean="0">
                <a:latin typeface="Blue Highway Linocut" pitchFamily="2" charset="0"/>
              </a:rPr>
              <a:t>.</a:t>
            </a:r>
          </a:p>
          <a:p>
            <a:r>
              <a:rPr lang="en-US" sz="3200" dirty="0" smtClean="0">
                <a:latin typeface="Blue Highway Linocut" pitchFamily="2" charset="0"/>
              </a:rPr>
              <a:t>Notice the jagged</a:t>
            </a:r>
          </a:p>
          <a:p>
            <a:r>
              <a:rPr lang="en-US" sz="3200" dirty="0">
                <a:latin typeface="Blue Highway Linocut" pitchFamily="2" charset="0"/>
              </a:rPr>
              <a:t>e</a:t>
            </a:r>
            <a:r>
              <a:rPr lang="en-US" sz="3200" dirty="0" smtClean="0">
                <a:latin typeface="Blue Highway Linocut" pitchFamily="2" charset="0"/>
              </a:rPr>
              <a:t>dges.</a:t>
            </a:r>
            <a:endParaRPr lang="en-US" sz="2400" dirty="0">
              <a:latin typeface="Blue Highway Linocut" pitchFamily="2" charset="0"/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4495800" y="2209800"/>
            <a:ext cx="609600" cy="1371600"/>
          </a:xfrm>
          <a:prstGeom prst="curved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0726" y="3124200"/>
            <a:ext cx="329327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Blue Highway Linocut" pitchFamily="2" charset="0"/>
              </a:rPr>
              <a:t>This is sandstone.</a:t>
            </a:r>
          </a:p>
          <a:p>
            <a:r>
              <a:rPr lang="en-US" sz="2800" dirty="0" smtClean="0">
                <a:solidFill>
                  <a:srgbClr val="FFC000"/>
                </a:solidFill>
                <a:latin typeface="Blue Highway Linocut" pitchFamily="2" charset="0"/>
              </a:rPr>
              <a:t>The individual fragments</a:t>
            </a:r>
          </a:p>
          <a:p>
            <a:r>
              <a:rPr lang="en-US" sz="2800" dirty="0" smtClean="0">
                <a:solidFill>
                  <a:srgbClr val="FFC000"/>
                </a:solidFill>
                <a:latin typeface="Blue Highway Linocut" pitchFamily="2" charset="0"/>
              </a:rPr>
              <a:t>Are not easily seen. </a:t>
            </a:r>
          </a:p>
        </p:txBody>
      </p:sp>
      <p:sp>
        <p:nvSpPr>
          <p:cNvPr id="14" name="Up Arrow 13"/>
          <p:cNvSpPr/>
          <p:nvPr/>
        </p:nvSpPr>
        <p:spPr>
          <a:xfrm rot="19050767">
            <a:off x="8209318" y="2513217"/>
            <a:ext cx="381000" cy="990600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200400" y="5562600"/>
            <a:ext cx="343414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lue Highway Linocut" pitchFamily="2" charset="0"/>
              </a:rPr>
              <a:t>This is shale, splits</a:t>
            </a:r>
          </a:p>
          <a:p>
            <a:r>
              <a:rPr lang="en-US" sz="3200" dirty="0">
                <a:latin typeface="Blue Highway Linocut" pitchFamily="2" charset="0"/>
              </a:rPr>
              <a:t>e</a:t>
            </a:r>
            <a:r>
              <a:rPr lang="en-US" sz="3200" dirty="0" smtClean="0">
                <a:latin typeface="Blue Highway Linocut" pitchFamily="2" charset="0"/>
              </a:rPr>
              <a:t>asily into thin sheets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" name="Curved Up Arrow 15"/>
          <p:cNvSpPr/>
          <p:nvPr/>
        </p:nvSpPr>
        <p:spPr>
          <a:xfrm rot="18580179">
            <a:off x="6754170" y="5465720"/>
            <a:ext cx="1905000" cy="1219200"/>
          </a:xfrm>
          <a:prstGeom prst="curved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  <p:bldP spid="11" grpId="0"/>
      <p:bldP spid="12" grpId="0" animBg="1"/>
      <p:bldP spid="13" grpId="0"/>
      <p:bldP spid="14" grpId="0" animBg="1"/>
      <p:bldP spid="15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ed rock w shell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53000" y="914400"/>
            <a:ext cx="3505200" cy="24588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 smtClean="0">
                <a:solidFill>
                  <a:srgbClr val="92D050"/>
                </a:solidFill>
                <a:latin typeface="Blue Highway Linocut" pitchFamily="2" charset="0"/>
              </a:rPr>
              <a:t>ORGANIC</a:t>
            </a:r>
            <a:r>
              <a:rPr lang="en-US" sz="4800" dirty="0" smtClean="0">
                <a:latin typeface="Blue Highway Linocut" pitchFamily="2" charset="0"/>
              </a:rPr>
              <a:t> SEDIMENTARY ROCKS</a:t>
            </a:r>
            <a:endParaRPr lang="en-US" sz="4800" dirty="0">
              <a:latin typeface="Blue Highway Linocut" pitchFamily="2" charset="0"/>
            </a:endParaRPr>
          </a:p>
        </p:txBody>
      </p:sp>
      <p:pic>
        <p:nvPicPr>
          <p:cNvPr id="5" name="Picture 4" descr="fine grain limesto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066800"/>
            <a:ext cx="2667000" cy="19240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5" descr="fossil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4343400"/>
            <a:ext cx="2286000" cy="2057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 descr="coa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3962400"/>
            <a:ext cx="3124200" cy="23520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0" y="2743200"/>
            <a:ext cx="409541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rgbClr val="92D050"/>
                </a:solidFill>
                <a:latin typeface="Blue Highway Linocut" pitchFamily="2" charset="0"/>
              </a:rPr>
              <a:t>Limestone</a:t>
            </a:r>
            <a:r>
              <a:rPr lang="en-US" sz="2800" b="1" dirty="0" smtClean="0">
                <a:latin typeface="Blue Highway Linocut" pitchFamily="2" charset="0"/>
              </a:rPr>
              <a:t> </a:t>
            </a:r>
            <a:r>
              <a:rPr lang="en-US" sz="2400" dirty="0" smtClean="0">
                <a:latin typeface="Blue Highway Linocut" pitchFamily="2" charset="0"/>
              </a:rPr>
              <a:t>– </a:t>
            </a:r>
            <a:r>
              <a:rPr lang="en-US" sz="2800" dirty="0" smtClean="0">
                <a:latin typeface="Blue Highway Linocut" pitchFamily="2" charset="0"/>
              </a:rPr>
              <a:t>forms in the ocean from shells, corals, calcite skeletons being compacted</a:t>
            </a:r>
            <a:endParaRPr lang="en-US" sz="2800" dirty="0">
              <a:latin typeface="Blue Highway Linocu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0102" y="2819400"/>
            <a:ext cx="51038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FF00"/>
                </a:solidFill>
                <a:latin typeface="Blue Highway Linocut" pitchFamily="2" charset="0"/>
              </a:rPr>
              <a:t>Coquina</a:t>
            </a:r>
            <a:r>
              <a:rPr lang="en-US" sz="2800" dirty="0" smtClean="0">
                <a:latin typeface="Blue Highway Linocut" pitchFamily="2" charset="0"/>
              </a:rPr>
              <a:t>- a special type of limestone</a:t>
            </a:r>
          </a:p>
          <a:p>
            <a:r>
              <a:rPr lang="en-US" sz="2800" dirty="0" smtClean="0">
                <a:latin typeface="Blue Highway Linocut" pitchFamily="2" charset="0"/>
              </a:rPr>
              <a:t>In which shells can be easily seen</a:t>
            </a:r>
            <a:endParaRPr lang="en-US" sz="2800" dirty="0">
              <a:latin typeface="Blue Highway Linocut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6019800"/>
            <a:ext cx="32110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Blue Highway Linocut" pitchFamily="2" charset="0"/>
              </a:rPr>
              <a:t>Fossils are found mainly</a:t>
            </a:r>
          </a:p>
          <a:p>
            <a:r>
              <a:rPr lang="en-US" sz="2800" dirty="0" smtClean="0">
                <a:latin typeface="Blue Highway Linocut" pitchFamily="2" charset="0"/>
              </a:rPr>
              <a:t>In sedimentary rocks.</a:t>
            </a:r>
            <a:endParaRPr lang="en-US" sz="2800" dirty="0">
              <a:latin typeface="Blue Highway Linocut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5780782"/>
            <a:ext cx="34396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00B0F0"/>
                </a:solidFill>
                <a:latin typeface="Blue Highway Linocut" pitchFamily="2" charset="0"/>
              </a:rPr>
              <a:t>Coal</a:t>
            </a:r>
            <a:r>
              <a:rPr lang="en-US" sz="2800" dirty="0" smtClean="0">
                <a:latin typeface="Blue Highway Linocut" pitchFamily="2" charset="0"/>
              </a:rPr>
              <a:t> </a:t>
            </a:r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lue Highway Linocut" pitchFamily="2" charset="0"/>
              </a:rPr>
              <a:t>is one of the most</a:t>
            </a:r>
          </a:p>
          <a:p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lue Highway Linocut" pitchFamily="2" charset="0"/>
              </a:rPr>
              <a:t> important organic rocks</a:t>
            </a:r>
            <a:r>
              <a:rPr lang="en-US" sz="2800" dirty="0" smtClean="0">
                <a:latin typeface="Blue Highway Linocut" pitchFamily="2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467600" cy="4525963"/>
          </a:xfrm>
        </p:spPr>
        <p:txBody>
          <a:bodyPr/>
          <a:lstStyle/>
          <a:p>
            <a:r>
              <a:rPr lang="en-US" dirty="0" smtClean="0"/>
              <a:t>Rocks are made up of two or minerals.</a:t>
            </a:r>
          </a:p>
          <a:p>
            <a:r>
              <a:rPr lang="en-US" dirty="0" smtClean="0"/>
              <a:t>About 20 minerals make up most of the earth’s rocks.</a:t>
            </a:r>
          </a:p>
          <a:p>
            <a:r>
              <a:rPr lang="en-US" dirty="0" smtClean="0"/>
              <a:t>When studying rocks, geologists observe the mineral composition, color and texture of the rock.</a:t>
            </a:r>
            <a:endParaRPr lang="en-US" dirty="0"/>
          </a:p>
        </p:txBody>
      </p:sp>
      <p:pic>
        <p:nvPicPr>
          <p:cNvPr id="4" name="Picture 3" descr="rock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3962400"/>
            <a:ext cx="3810000" cy="2721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Vertical Scroll 4"/>
          <p:cNvSpPr/>
          <p:nvPr/>
        </p:nvSpPr>
        <p:spPr>
          <a:xfrm>
            <a:off x="609600" y="4419600"/>
            <a:ext cx="3048000" cy="2209800"/>
          </a:xfrm>
          <a:prstGeom prst="verticalScroll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This rock contains</a:t>
            </a: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three minerals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Striped Right Arrow 5"/>
          <p:cNvSpPr/>
          <p:nvPr/>
        </p:nvSpPr>
        <p:spPr>
          <a:xfrm>
            <a:off x="3657600" y="5486400"/>
            <a:ext cx="2057400" cy="609600"/>
          </a:xfrm>
          <a:prstGeom prst="stripedRightArrow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B050"/>
                </a:solidFill>
                <a:latin typeface="Blue Highway Linocut" pitchFamily="2" charset="0"/>
              </a:rPr>
              <a:t>The formation of COAL</a:t>
            </a:r>
            <a:endParaRPr lang="en-US" sz="6000" dirty="0">
              <a:solidFill>
                <a:srgbClr val="00B050"/>
              </a:solidFill>
              <a:latin typeface="Blue Highway Linocut" pitchFamily="2" charset="0"/>
            </a:endParaRPr>
          </a:p>
        </p:txBody>
      </p:sp>
      <p:pic>
        <p:nvPicPr>
          <p:cNvPr id="4" name="Content Placeholder 3" descr="formation of co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066800"/>
            <a:ext cx="7086600" cy="57351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Coal is made from once living plants &amp; animals.</a:t>
            </a:r>
            <a:endParaRPr lang="en-US" sz="44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Content Placeholder 3" descr="form of co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117" y="1676400"/>
            <a:ext cx="8755283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Limestone is formed from corals, and other sea animals.</a:t>
            </a:r>
            <a:endParaRPr lang="en-US" dirty="0"/>
          </a:p>
        </p:txBody>
      </p:sp>
      <p:pic>
        <p:nvPicPr>
          <p:cNvPr id="4" name="Content Placeholder 3" descr="cor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371600"/>
            <a:ext cx="4419600" cy="294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oral ree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267200"/>
            <a:ext cx="3276600" cy="24542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shells on bottom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199" y="1447800"/>
            <a:ext cx="3865775" cy="289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029200" y="4180344"/>
            <a:ext cx="3657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lue Highway Linocut" pitchFamily="2" charset="0"/>
              </a:rPr>
              <a:t>These shells and animal remains get crushed and cemented together over time to form limestone.</a:t>
            </a:r>
            <a:endParaRPr lang="en-US" sz="3200" dirty="0">
              <a:latin typeface="Blue Highway Linocu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>
                <a:latin typeface="Amienne" pitchFamily="82" charset="0"/>
              </a:rPr>
              <a:t>Limestone formations</a:t>
            </a:r>
            <a:endParaRPr lang="en-US" sz="7200" dirty="0">
              <a:latin typeface="Amienne" pitchFamily="82" charset="0"/>
            </a:endParaRPr>
          </a:p>
        </p:txBody>
      </p:sp>
      <p:pic>
        <p:nvPicPr>
          <p:cNvPr id="4" name="Content Placeholder 3" descr="pancake rock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752600"/>
            <a:ext cx="4343400" cy="3257550"/>
          </a:xfrm>
        </p:spPr>
      </p:pic>
      <p:pic>
        <p:nvPicPr>
          <p:cNvPr id="5" name="Picture 4" descr="limestone vietnam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799" y="1752600"/>
            <a:ext cx="4170969" cy="32004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838200" y="5334000"/>
            <a:ext cx="3200400" cy="1219200"/>
          </a:xfrm>
          <a:prstGeom prst="wedgeRoundRectCallout">
            <a:avLst>
              <a:gd name="adj1" fmla="val -39766"/>
              <a:gd name="adj2" fmla="val -136295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These are called pancake rocks!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5867400" y="4800600"/>
            <a:ext cx="2895600" cy="1752600"/>
          </a:xfrm>
          <a:prstGeom prst="cloudCallout">
            <a:avLst>
              <a:gd name="adj1" fmla="val -49749"/>
              <a:gd name="adj2" fmla="val -100308"/>
            </a:avLst>
          </a:prstGeom>
          <a:solidFill>
            <a:srgbClr val="52CC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These are located in Vietnam.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Amienne" pitchFamily="82" charset="0"/>
              </a:rPr>
              <a:t>More limestone formations</a:t>
            </a:r>
            <a:endParaRPr lang="en-US" sz="8000" dirty="0">
              <a:latin typeface="Amienne" pitchFamily="82" charset="0"/>
            </a:endParaRPr>
          </a:p>
        </p:txBody>
      </p:sp>
      <p:pic>
        <p:nvPicPr>
          <p:cNvPr id="4" name="Content Placeholder 3" descr="limetone &amp; hot spring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524000"/>
            <a:ext cx="3971511" cy="350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limestone cave forma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524000"/>
            <a:ext cx="4274279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ounded Rectangular Callout 5"/>
          <p:cNvSpPr/>
          <p:nvPr/>
        </p:nvSpPr>
        <p:spPr>
          <a:xfrm>
            <a:off x="5562600" y="5257800"/>
            <a:ext cx="3124200" cy="1600200"/>
          </a:xfrm>
          <a:prstGeom prst="wedgeRoundRectCallout">
            <a:avLst>
              <a:gd name="adj1" fmla="val -43049"/>
              <a:gd name="adj2" fmla="val -135090"/>
              <a:gd name="adj3" fmla="val 16667"/>
            </a:avLst>
          </a:prstGeom>
          <a:solidFill>
            <a:schemeClr val="bg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Many cave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formations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are made of limestone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914400" y="5334000"/>
            <a:ext cx="3124200" cy="1371600"/>
          </a:xfrm>
          <a:prstGeom prst="wedgeRoundRectCallout">
            <a:avLst>
              <a:gd name="adj1" fmla="val 8082"/>
              <a:gd name="adj2" fmla="val -151798"/>
              <a:gd name="adj3" fmla="val 16667"/>
            </a:avLst>
          </a:prstGeom>
          <a:solidFill>
            <a:schemeClr val="bg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Here are some hot springs in limestone.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  <a:latin typeface="Blue Highway Linocut" pitchFamily="2" charset="0"/>
              </a:rPr>
              <a:t>Chemical</a:t>
            </a:r>
            <a:r>
              <a:rPr lang="en-US" sz="5400" dirty="0" smtClean="0">
                <a:latin typeface="Blue Highway Linocut" pitchFamily="2" charset="0"/>
              </a:rPr>
              <a:t> Sedimentary Rocks</a:t>
            </a:r>
            <a:endParaRPr lang="en-US" sz="5400" dirty="0">
              <a:latin typeface="Blue Highway Linocu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467600" cy="4525963"/>
          </a:xfrm>
        </p:spPr>
        <p:txBody>
          <a:bodyPr/>
          <a:lstStyle/>
          <a:p>
            <a:r>
              <a:rPr lang="en-US" dirty="0" smtClean="0"/>
              <a:t>Gypsum and Halite are two of the most common chemical sedimentary rocks.</a:t>
            </a:r>
          </a:p>
          <a:p>
            <a:r>
              <a:rPr lang="en-US" dirty="0" smtClean="0"/>
              <a:t>They can also be minerals!</a:t>
            </a:r>
          </a:p>
          <a:p>
            <a:r>
              <a:rPr lang="en-US" dirty="0" smtClean="0"/>
              <a:t>They formed by dissolved chemicals crystallizing as water evaporates.  </a:t>
            </a:r>
          </a:p>
          <a:p>
            <a:r>
              <a:rPr lang="en-US" dirty="0" smtClean="0"/>
              <a:t>For this reason they are sometimes called </a:t>
            </a:r>
            <a:r>
              <a:rPr lang="en-US" b="1" dirty="0" smtClean="0">
                <a:solidFill>
                  <a:srgbClr val="FF0000"/>
                </a:solidFill>
              </a:rPr>
              <a:t>EVAPORITES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evaporite proc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800600"/>
            <a:ext cx="849771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uf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4191000"/>
            <a:ext cx="5136444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gypsum cave new mexico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537510"/>
            <a:ext cx="4876800" cy="35103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600200"/>
            <a:ext cx="42450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This is </a:t>
            </a:r>
            <a:r>
              <a:rPr lang="en-US" sz="2400" u="sng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GYPSUM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 in a cave in </a:t>
            </a:r>
          </a:p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New Mexico.  Gypsum is </a:t>
            </a:r>
          </a:p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Calcium Sulfate.  It is used</a:t>
            </a:r>
          </a:p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In plaster of </a:t>
            </a:r>
            <a:r>
              <a:rPr lang="en-US" sz="2400" dirty="0" err="1" smtClean="0">
                <a:latin typeface="Aharoni" pitchFamily="2" charset="-79"/>
                <a:cs typeface="Aharoni" pitchFamily="2" charset="-79"/>
              </a:rPr>
              <a:t>paris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, drywall, </a:t>
            </a:r>
          </a:p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 and Cement.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8800" y="4724400"/>
            <a:ext cx="3124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This is a chemical form of limestone.  It is called </a:t>
            </a:r>
            <a:r>
              <a:rPr lang="en-US" sz="2800" u="sng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TUFA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Coral Reefs are responsible for much of the limestone on earth.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Coral is an animal much like a sea </a:t>
            </a:r>
            <a:r>
              <a:rPr lang="en-US" dirty="0" err="1" smtClean="0"/>
              <a:t>anenome</a:t>
            </a:r>
            <a:r>
              <a:rPr lang="en-US" dirty="0" smtClean="0"/>
              <a:t>.  They have tentacles and eat plankton.  To protect their soft bodies they secrete a hard substance called CALCITE.  When they die, these calcite shells remain.</a:t>
            </a:r>
          </a:p>
        </p:txBody>
      </p:sp>
      <p:pic>
        <p:nvPicPr>
          <p:cNvPr id="4" name="Picture 3" descr="coral upclo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4495800"/>
            <a:ext cx="3733800" cy="2252943"/>
          </a:xfrm>
          <a:prstGeom prst="rect">
            <a:avLst/>
          </a:prstGeom>
        </p:spPr>
      </p:pic>
      <p:pic>
        <p:nvPicPr>
          <p:cNvPr id="5" name="Picture 4" descr="coral sta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114800"/>
            <a:ext cx="3657600" cy="2568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  <a:latin typeface="Blue Highway Linocut" pitchFamily="2" charset="0"/>
              </a:rPr>
              <a:t>Ancient Coral Reef vs. Living Coral Reef</a:t>
            </a:r>
            <a:endParaRPr lang="en-US" sz="6600" dirty="0">
              <a:solidFill>
                <a:srgbClr val="FF0000"/>
              </a:solidFill>
              <a:latin typeface="Blue Highway Linocut" pitchFamily="2" charset="0"/>
            </a:endParaRPr>
          </a:p>
        </p:txBody>
      </p:sp>
      <p:pic>
        <p:nvPicPr>
          <p:cNvPr id="4" name="Content Placeholder 3" descr="ancient coral ree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2057400"/>
            <a:ext cx="4191000" cy="3953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great barrier reef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057400"/>
            <a:ext cx="4343400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507279" y="2057400"/>
            <a:ext cx="463672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Great Barrier Reef</a:t>
            </a: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Australia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Britannic Bold" pitchFamily="34" charset="0"/>
              </a:rPr>
              <a:t>METAMORPHIC</a:t>
            </a:r>
            <a:r>
              <a:rPr lang="en-US" sz="5400" dirty="0" smtClean="0">
                <a:solidFill>
                  <a:srgbClr val="FF0000"/>
                </a:solidFill>
                <a:latin typeface="Britannic Bold" pitchFamily="34" charset="0"/>
              </a:rPr>
              <a:t> </a:t>
            </a:r>
            <a:r>
              <a:rPr lang="en-US" sz="4800" dirty="0" smtClean="0">
                <a:latin typeface="Britannic Bold" pitchFamily="34" charset="0"/>
              </a:rPr>
              <a:t>ROCKS</a:t>
            </a:r>
            <a:endParaRPr lang="en-US" sz="4800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610600" cy="4525963"/>
          </a:xfrm>
        </p:spPr>
        <p:txBody>
          <a:bodyPr/>
          <a:lstStyle/>
          <a:p>
            <a:r>
              <a:rPr lang="en-US" dirty="0" smtClean="0"/>
              <a:t>Heat &amp; pressure deep in the earth can change any rock into a metamorphic rock.  They can form from igneous, sedimentary and other metamorphic rocks.</a:t>
            </a:r>
          </a:p>
          <a:p>
            <a:r>
              <a:rPr lang="en-US" dirty="0" smtClean="0"/>
              <a:t>Extremely high temps and pressures deep in the earth can actually change a rocks mineral composition.</a:t>
            </a:r>
            <a:endParaRPr lang="en-US" dirty="0"/>
          </a:p>
        </p:txBody>
      </p:sp>
      <p:pic>
        <p:nvPicPr>
          <p:cNvPr id="4" name="Picture 3" descr="meta rock form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4038599"/>
            <a:ext cx="5334000" cy="26391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ritannic Bold" pitchFamily="34" charset="0"/>
              </a:rPr>
              <a:t>Rock color</a:t>
            </a:r>
            <a:endParaRPr lang="en-US" sz="5400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467600" cy="4525963"/>
          </a:xfrm>
        </p:spPr>
        <p:txBody>
          <a:bodyPr/>
          <a:lstStyle/>
          <a:p>
            <a:r>
              <a:rPr lang="en-US" dirty="0" smtClean="0"/>
              <a:t>A rock’s color can indicate the rock’s mineral composition.  Certain minerals are light in color while other minerals are dark in color.</a:t>
            </a:r>
          </a:p>
          <a:p>
            <a:r>
              <a:rPr lang="en-US" dirty="0" smtClean="0"/>
              <a:t>Granites are usually light</a:t>
            </a:r>
          </a:p>
          <a:p>
            <a:r>
              <a:rPr lang="en-US" dirty="0" smtClean="0"/>
              <a:t>Basalts are usually dark</a:t>
            </a:r>
            <a:endParaRPr lang="en-US" dirty="0"/>
          </a:p>
        </p:txBody>
      </p:sp>
      <p:pic>
        <p:nvPicPr>
          <p:cNvPr id="4" name="Picture 3" descr="ig basalt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724400"/>
            <a:ext cx="2466667" cy="1923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ig pink grani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3200400"/>
            <a:ext cx="2873899" cy="2533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fine grain limesto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4724400"/>
            <a:ext cx="2371725" cy="1924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Blue Highway Linocut" pitchFamily="2" charset="0"/>
              </a:rPr>
              <a:t>Two Types of Metamorphic Rocks</a:t>
            </a:r>
            <a:endParaRPr lang="en-US" sz="4800" dirty="0">
              <a:latin typeface="Blue Highway Linocut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3657600" cy="4525963"/>
          </a:xfrm>
        </p:spPr>
        <p:txBody>
          <a:bodyPr>
            <a:normAutofit/>
          </a:bodyPr>
          <a:lstStyle/>
          <a:p>
            <a:r>
              <a:rPr lang="en-US" sz="4400" u="sng" dirty="0" smtClean="0">
                <a:solidFill>
                  <a:srgbClr val="FF0000"/>
                </a:solidFill>
                <a:latin typeface="Blue Highway Linocut" pitchFamily="2" charset="0"/>
              </a:rPr>
              <a:t>FOLIATED</a:t>
            </a:r>
          </a:p>
          <a:p>
            <a:pPr>
              <a:buNone/>
            </a:pPr>
            <a:r>
              <a:rPr lang="en-US" sz="3600" dirty="0" smtClean="0">
                <a:latin typeface="Blue Highway Linocut" pitchFamily="2" charset="0"/>
              </a:rPr>
              <a:t>Rocks grains are </a:t>
            </a:r>
          </a:p>
          <a:p>
            <a:pPr>
              <a:buNone/>
            </a:pPr>
            <a:r>
              <a:rPr lang="en-US" sz="3600" dirty="0" smtClean="0">
                <a:latin typeface="Blue Highway Linocut" pitchFamily="2" charset="0"/>
              </a:rPr>
              <a:t>arranged in parallel </a:t>
            </a:r>
          </a:p>
          <a:p>
            <a:pPr>
              <a:buNone/>
            </a:pPr>
            <a:r>
              <a:rPr lang="en-US" sz="3600" dirty="0" smtClean="0">
                <a:latin typeface="Blue Highway Linocut" pitchFamily="2" charset="0"/>
              </a:rPr>
              <a:t>bands or layers</a:t>
            </a:r>
          </a:p>
          <a:p>
            <a:pPr>
              <a:buNone/>
            </a:pPr>
            <a:r>
              <a:rPr lang="en-US" sz="3600" dirty="0" smtClean="0">
                <a:latin typeface="Blue Highway Linocut" pitchFamily="2" charset="0"/>
              </a:rPr>
              <a:t>Common examples:</a:t>
            </a:r>
          </a:p>
          <a:p>
            <a:pPr>
              <a:buNone/>
            </a:pPr>
            <a:r>
              <a:rPr lang="en-US" sz="3600" dirty="0" smtClean="0">
                <a:latin typeface="Blue Highway Linocut" pitchFamily="2" charset="0"/>
              </a:rPr>
              <a:t>Slate, gneiss, schist</a:t>
            </a:r>
            <a:endParaRPr lang="en-US" sz="3600" dirty="0">
              <a:latin typeface="Blue Highway Linocut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267200" y="990600"/>
            <a:ext cx="4495800" cy="4525963"/>
          </a:xfrm>
        </p:spPr>
        <p:txBody>
          <a:bodyPr>
            <a:normAutofit/>
          </a:bodyPr>
          <a:lstStyle/>
          <a:p>
            <a:r>
              <a:rPr lang="en-US" sz="4400" u="sng" dirty="0" smtClean="0">
                <a:solidFill>
                  <a:srgbClr val="FF0000"/>
                </a:solidFill>
                <a:latin typeface="Blue Highway Linocut" pitchFamily="2" charset="0"/>
              </a:rPr>
              <a:t>NONFOLIATED</a:t>
            </a:r>
          </a:p>
          <a:p>
            <a:pPr>
              <a:buNone/>
            </a:pPr>
            <a:r>
              <a:rPr lang="en-US" sz="3600" dirty="0" smtClean="0">
                <a:latin typeface="Blue Highway Linocut" pitchFamily="2" charset="0"/>
              </a:rPr>
              <a:t>Grains are arranged </a:t>
            </a:r>
          </a:p>
          <a:p>
            <a:pPr>
              <a:buNone/>
            </a:pPr>
            <a:r>
              <a:rPr lang="en-US" sz="3600" dirty="0" smtClean="0">
                <a:latin typeface="Blue Highway Linocut" pitchFamily="2" charset="0"/>
              </a:rPr>
              <a:t>randomly.</a:t>
            </a:r>
          </a:p>
          <a:p>
            <a:pPr>
              <a:buNone/>
            </a:pPr>
            <a:r>
              <a:rPr lang="en-US" sz="3600" dirty="0" smtClean="0">
                <a:latin typeface="Blue Highway Linocut" pitchFamily="2" charset="0"/>
              </a:rPr>
              <a:t>Common examples:</a:t>
            </a:r>
          </a:p>
          <a:p>
            <a:pPr>
              <a:buNone/>
            </a:pPr>
            <a:r>
              <a:rPr lang="en-US" sz="3600" dirty="0" smtClean="0">
                <a:latin typeface="Blue Highway Linocut" pitchFamily="2" charset="0"/>
              </a:rPr>
              <a:t>Marble, quartzite</a:t>
            </a:r>
            <a:endParaRPr lang="en-US" sz="3600" dirty="0">
              <a:latin typeface="Blue Highway Linocut" pitchFamily="2" charset="0"/>
            </a:endParaRPr>
          </a:p>
        </p:txBody>
      </p:sp>
      <p:pic>
        <p:nvPicPr>
          <p:cNvPr id="6" name="Picture 5" descr="banding pattern3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105400"/>
            <a:ext cx="2954702" cy="1752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 descr="quartzite meta nonfoliat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126" y="4648201"/>
            <a:ext cx="2989474" cy="2209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Blue Highway Linocut" pitchFamily="2" charset="0"/>
              </a:rPr>
              <a:t>Increasing pressure causes greater foliation</a:t>
            </a:r>
            <a:endParaRPr lang="en-US" sz="4800" dirty="0">
              <a:latin typeface="Blue Highway Linocut" pitchFamily="2" charset="0"/>
            </a:endParaRPr>
          </a:p>
        </p:txBody>
      </p:sp>
      <p:pic>
        <p:nvPicPr>
          <p:cNvPr id="5" name="Content Placeholder 4" descr="types of foliation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" y="2590800"/>
            <a:ext cx="8991600" cy="410482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762000" y="1447800"/>
            <a:ext cx="7696200" cy="12192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Increasing Pressure</a:t>
            </a:r>
            <a:endParaRPr lang="en-US" sz="3200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types of foliation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1000" y="304800"/>
            <a:ext cx="8153400" cy="3124200"/>
          </a:xfrm>
        </p:spPr>
      </p:pic>
      <p:pic>
        <p:nvPicPr>
          <p:cNvPr id="6" name="Content Placeholder 5" descr="slate fine grained foliatio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514600" y="4419600"/>
            <a:ext cx="2209800" cy="18272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 descr="schist foliated met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4343400"/>
            <a:ext cx="2390775" cy="19145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 descr="foliated meta rock1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4419600"/>
            <a:ext cx="1981200" cy="18476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8" descr="SHALE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4495800"/>
            <a:ext cx="2238067" cy="18476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57200" y="3886200"/>
            <a:ext cx="1661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Cooper Black" pitchFamily="18" charset="0"/>
              </a:rPr>
              <a:t>SHALE</a:t>
            </a:r>
            <a:endParaRPr lang="en-US" sz="3200" dirty="0">
              <a:solidFill>
                <a:srgbClr val="FFFF00"/>
              </a:solidFill>
              <a:latin typeface="Cooper Black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9400" y="3886200"/>
            <a:ext cx="1608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Cooper Black" pitchFamily="18" charset="0"/>
              </a:rPr>
              <a:t>SLATE</a:t>
            </a:r>
            <a:endParaRPr lang="en-US" sz="3200" dirty="0">
              <a:solidFill>
                <a:srgbClr val="FFFF00"/>
              </a:solidFill>
              <a:latin typeface="Cooper Black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3886200"/>
            <a:ext cx="1599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Cooper Black" pitchFamily="18" charset="0"/>
              </a:rPr>
              <a:t>SCHIST</a:t>
            </a:r>
            <a:endParaRPr lang="en-US" sz="2800" dirty="0">
              <a:solidFill>
                <a:srgbClr val="FFFF00"/>
              </a:solidFill>
              <a:latin typeface="Cooper Black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3886200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Cooper Black" pitchFamily="18" charset="0"/>
              </a:rPr>
              <a:t>GNEISS</a:t>
            </a:r>
            <a:endParaRPr lang="en-US" sz="2800" dirty="0">
              <a:solidFill>
                <a:srgbClr val="FFFF00"/>
              </a:solidFill>
              <a:latin typeface="Cooper Black" pitchFamily="18" charset="0"/>
            </a:endParaRPr>
          </a:p>
        </p:txBody>
      </p:sp>
      <p:sp>
        <p:nvSpPr>
          <p:cNvPr id="14" name="Curved Up Arrow 13"/>
          <p:cNvSpPr/>
          <p:nvPr/>
        </p:nvSpPr>
        <p:spPr>
          <a:xfrm>
            <a:off x="1524000" y="5943600"/>
            <a:ext cx="2057400" cy="914400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urved Up Arrow 14"/>
          <p:cNvSpPr/>
          <p:nvPr/>
        </p:nvSpPr>
        <p:spPr>
          <a:xfrm>
            <a:off x="3962400" y="5867400"/>
            <a:ext cx="2057400" cy="838200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urved Up Arrow 15"/>
          <p:cNvSpPr/>
          <p:nvPr/>
        </p:nvSpPr>
        <p:spPr>
          <a:xfrm>
            <a:off x="6400800" y="5867400"/>
            <a:ext cx="1981200" cy="838200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20074376">
            <a:off x="-9260" y="5041111"/>
            <a:ext cx="2663626" cy="707886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SEDIMENTARY ROCK</a:t>
            </a:r>
            <a:endParaRPr lang="en-US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With pressure, granite becomes gneiss. Igneous rock is changed to a metamorphic rock.</a:t>
            </a:r>
            <a:endParaRPr lang="en-US" dirty="0"/>
          </a:p>
        </p:txBody>
      </p:sp>
      <p:pic>
        <p:nvPicPr>
          <p:cNvPr id="5" name="Content Placeholder 4" descr="granite vs gneis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" y="1905000"/>
            <a:ext cx="4825626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Content Placeholder 5" descr="gneiss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57800" y="4572000"/>
            <a:ext cx="2514600" cy="2239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ig diorite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1905000"/>
            <a:ext cx="2590800" cy="2321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Curved Left Arrow 8"/>
          <p:cNvSpPr/>
          <p:nvPr/>
        </p:nvSpPr>
        <p:spPr>
          <a:xfrm>
            <a:off x="7391400" y="3048000"/>
            <a:ext cx="1447800" cy="2286000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300" dirty="0" err="1" smtClean="0">
                <a:solidFill>
                  <a:srgbClr val="FFFF00"/>
                </a:solidFill>
                <a:latin typeface="Blue Highway Linocut" pitchFamily="2" charset="0"/>
              </a:rPr>
              <a:t>Nonfoliated</a:t>
            </a:r>
            <a:r>
              <a:rPr lang="en-US" dirty="0" smtClean="0"/>
              <a:t> </a:t>
            </a:r>
            <a:r>
              <a:rPr lang="en-US" dirty="0" smtClean="0">
                <a:latin typeface="Blue Highway Linocut" pitchFamily="2" charset="0"/>
              </a:rPr>
              <a:t>Metamorphic Rocks</a:t>
            </a:r>
            <a:endParaRPr lang="en-US" dirty="0">
              <a:latin typeface="Blue Highway Linocut" pitchFamily="2" charset="0"/>
            </a:endParaRPr>
          </a:p>
        </p:txBody>
      </p:sp>
      <p:pic>
        <p:nvPicPr>
          <p:cNvPr id="4" name="Content Placeholder 3" descr="marble nonfoliated meta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0976310">
            <a:off x="662179" y="1971220"/>
            <a:ext cx="3503621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 descr="quartzite meta nonfoliat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75322">
            <a:off x="5072839" y="1688954"/>
            <a:ext cx="3541999" cy="3017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838200" y="3048000"/>
            <a:ext cx="3147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MARBLE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24400" y="2971800"/>
            <a:ext cx="4147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qUARTZITE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Blue Highway Linocut" pitchFamily="2" charset="0"/>
              </a:rPr>
              <a:t>USES OF METAMORPHIC ROCK</a:t>
            </a:r>
            <a:endParaRPr lang="en-US" sz="4800" dirty="0">
              <a:latin typeface="Blue Highway Linocut" pitchFamily="2" charset="0"/>
            </a:endParaRPr>
          </a:p>
        </p:txBody>
      </p:sp>
      <p:pic>
        <p:nvPicPr>
          <p:cNvPr id="4" name="Content Placeholder 3" descr="linc mem marb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3200400"/>
            <a:ext cx="4191000" cy="3492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 descr="david statue marb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35825">
            <a:off x="381000" y="3505200"/>
            <a:ext cx="2514600" cy="32047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Picture 6" descr="marble headstones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87106">
            <a:off x="5474009" y="1088141"/>
            <a:ext cx="3219124" cy="21617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Picture 8" descr="roman coliseum marb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52827">
            <a:off x="1145999" y="1184398"/>
            <a:ext cx="3733800" cy="23519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Rectangle 9"/>
          <p:cNvSpPr/>
          <p:nvPr/>
        </p:nvSpPr>
        <p:spPr>
          <a:xfrm>
            <a:off x="1676400" y="2590800"/>
            <a:ext cx="5703521" cy="160466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bliqueBottomLef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60000" dist="29997" dir="5400000" sy="-100000" algn="bl" rotWithShape="0"/>
                </a:effectLst>
              </a:rPr>
              <a:t>All MARBLE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World’s Largest Marble Quarry</a:t>
            </a:r>
            <a:br>
              <a:rPr lang="en-US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Tate, GA</a:t>
            </a:r>
            <a:endParaRPr lang="en-US" dirty="0">
              <a:solidFill>
                <a:srgbClr val="00B0F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Content Placeholder 3" descr="marble quarr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676400"/>
            <a:ext cx="5105400" cy="495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marble quarry tate g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2590800"/>
            <a:ext cx="3562662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Uses of SLATE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Content Placeholder 3" descr="slate roofing til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600200"/>
            <a:ext cx="3472506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slate chalkboar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381000"/>
            <a:ext cx="3181076" cy="2362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 descr="slate floorin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3048000"/>
            <a:ext cx="381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rock band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200" y="3352800"/>
            <a:ext cx="4487091" cy="3200400"/>
          </a:xfrm>
        </p:spPr>
      </p:pic>
      <p:sp>
        <p:nvSpPr>
          <p:cNvPr id="4" name="Rectangle 3"/>
          <p:cNvSpPr/>
          <p:nvPr/>
        </p:nvSpPr>
        <p:spPr>
          <a:xfrm>
            <a:off x="1066800" y="1828800"/>
            <a:ext cx="6400800" cy="17526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Rock Cycle</a:t>
            </a:r>
            <a:endParaRPr lang="en-US" sz="5400" b="1" cap="none" spc="0" dirty="0">
              <a:ln w="11430"/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The Rock Cycle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7467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It is a series of processes</a:t>
            </a:r>
          </a:p>
          <a:p>
            <a:pPr>
              <a:buNone/>
            </a:pPr>
            <a:r>
              <a:rPr lang="en-US" dirty="0" smtClean="0"/>
              <a:t>i</a:t>
            </a:r>
            <a:r>
              <a:rPr lang="en-US" dirty="0" smtClean="0"/>
              <a:t>n the earth’s crust, mantle</a:t>
            </a:r>
          </a:p>
          <a:p>
            <a:pPr>
              <a:buNone/>
            </a:pPr>
            <a:r>
              <a:rPr lang="en-US" dirty="0" smtClean="0"/>
              <a:t>a</a:t>
            </a:r>
            <a:r>
              <a:rPr lang="en-US" dirty="0" smtClean="0"/>
              <a:t>nd on the earth’s surface</a:t>
            </a:r>
          </a:p>
          <a:p>
            <a:pPr>
              <a:buNone/>
            </a:pPr>
            <a:r>
              <a:rPr lang="en-US" dirty="0" smtClean="0"/>
              <a:t>t</a:t>
            </a:r>
            <a:r>
              <a:rPr lang="en-US" dirty="0" smtClean="0"/>
              <a:t>hat SLOWLY change </a:t>
            </a:r>
          </a:p>
          <a:p>
            <a:pPr>
              <a:buNone/>
            </a:pPr>
            <a:r>
              <a:rPr lang="en-US" dirty="0" smtClean="0"/>
              <a:t>r</a:t>
            </a:r>
            <a:r>
              <a:rPr lang="en-US" dirty="0" smtClean="0"/>
              <a:t>ocks from one kind to</a:t>
            </a:r>
          </a:p>
          <a:p>
            <a:pPr>
              <a:buNone/>
            </a:pPr>
            <a:r>
              <a:rPr lang="en-US" dirty="0" smtClean="0"/>
              <a:t>a</a:t>
            </a:r>
            <a:r>
              <a:rPr lang="en-US" dirty="0" smtClean="0"/>
              <a:t>nother.</a:t>
            </a:r>
            <a:endParaRPr lang="en-US" dirty="0"/>
          </a:p>
        </p:txBody>
      </p:sp>
      <p:pic>
        <p:nvPicPr>
          <p:cNvPr id="4" name="Picture 3" descr="rock cycl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143000"/>
            <a:ext cx="4267200" cy="518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Rock Texture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3657600" cy="452596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haroni" pitchFamily="2" charset="-79"/>
                <a:cs typeface="Aharoni" pitchFamily="2" charset="-79"/>
              </a:rPr>
              <a:t>Texture involves 3 components:</a:t>
            </a:r>
          </a:p>
          <a:p>
            <a:pPr marL="550926" indent="-514350">
              <a:buAutoNum type="arabicParenR"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Grain size</a:t>
            </a:r>
          </a:p>
          <a:p>
            <a:pPr marL="550926" indent="-514350">
              <a:buAutoNum type="arabicParenR"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Grain shape</a:t>
            </a:r>
          </a:p>
          <a:p>
            <a:pPr marL="550926" indent="-514350">
              <a:buAutoNum type="arabicParenR"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Grain pattern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6" name="Content Placeholder 5" descr="fine grained siltston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38600" y="152400"/>
            <a:ext cx="2343150" cy="1952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 descr="ig coarse grained granite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52400"/>
            <a:ext cx="2466667" cy="18476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 descr="jagged grain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917531" y="2226469"/>
            <a:ext cx="1752600" cy="21764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8" descr="rounded grain shape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0" y="2514600"/>
            <a:ext cx="2609524" cy="17523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9" descr="banding grain patter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4724400"/>
            <a:ext cx="2619375" cy="17430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10" descr="ig diorite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9000" y="4724400"/>
            <a:ext cx="2466667" cy="18476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4191000" y="1600200"/>
            <a:ext cx="1997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Fine grained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53200" y="1524000"/>
            <a:ext cx="2411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Coarse grained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86200" y="3962400"/>
            <a:ext cx="2483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Rounded grains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29400" y="3886200"/>
            <a:ext cx="2258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Jagged grains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3800" y="6248400"/>
            <a:ext cx="1925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haroni" pitchFamily="2" charset="-79"/>
                <a:cs typeface="Aharoni" pitchFamily="2" charset="-79"/>
              </a:rPr>
              <a:t>Nonbanded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81800" y="6172200"/>
            <a:ext cx="1492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banded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ock cycle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8600"/>
            <a:ext cx="8382000" cy="620168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atin typeface="Britannic Bold" pitchFamily="34" charset="0"/>
              </a:rPr>
              <a:t>Three Groups of Rocks</a:t>
            </a:r>
            <a:endParaRPr lang="en-US" sz="4800" b="1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3657600" cy="556260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92D050"/>
                </a:solidFill>
              </a:rPr>
              <a:t>Igneous</a:t>
            </a:r>
            <a:r>
              <a:rPr lang="en-US" dirty="0" smtClean="0"/>
              <a:t> – form from the cooling of magma or lava</a:t>
            </a:r>
          </a:p>
          <a:p>
            <a:r>
              <a:rPr lang="en-US" b="1" u="sng" dirty="0" smtClean="0">
                <a:solidFill>
                  <a:srgbClr val="00B0F0"/>
                </a:solidFill>
              </a:rPr>
              <a:t>Sedimentary</a:t>
            </a:r>
            <a:r>
              <a:rPr lang="en-US" dirty="0" smtClean="0"/>
              <a:t> – form when particles of rocks are pressed &amp; cemented together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Metamorphic</a:t>
            </a:r>
            <a:r>
              <a:rPr lang="en-US" dirty="0" smtClean="0"/>
              <a:t> – when existing rocks are changed by heat, pressure, or chemical reactions.</a:t>
            </a:r>
            <a:endParaRPr lang="en-US" dirty="0"/>
          </a:p>
        </p:txBody>
      </p:sp>
      <p:pic>
        <p:nvPicPr>
          <p:cNvPr id="6" name="Picture 5" descr="sed rock form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2895600"/>
            <a:ext cx="2209800" cy="1952625"/>
          </a:xfrm>
          <a:prstGeom prst="rect">
            <a:avLst/>
          </a:prstGeom>
        </p:spPr>
      </p:pic>
      <p:pic>
        <p:nvPicPr>
          <p:cNvPr id="8" name="Content Placeholder 7" descr="igneous rocks form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34000" y="990600"/>
            <a:ext cx="3429000" cy="1752600"/>
          </a:xfrm>
        </p:spPr>
      </p:pic>
      <p:pic>
        <p:nvPicPr>
          <p:cNvPr id="9" name="Picture 8" descr="meta rock formati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4953000"/>
            <a:ext cx="3352800" cy="1752600"/>
          </a:xfrm>
          <a:prstGeom prst="rect">
            <a:avLst/>
          </a:prstGeom>
        </p:spPr>
      </p:pic>
      <p:sp>
        <p:nvSpPr>
          <p:cNvPr id="10" name="Notched Right Arrow 9"/>
          <p:cNvSpPr/>
          <p:nvPr/>
        </p:nvSpPr>
        <p:spPr>
          <a:xfrm>
            <a:off x="3810000" y="1752600"/>
            <a:ext cx="1371600" cy="457200"/>
          </a:xfrm>
          <a:prstGeom prst="notch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Notched Right Arrow 10"/>
          <p:cNvSpPr/>
          <p:nvPr/>
        </p:nvSpPr>
        <p:spPr>
          <a:xfrm>
            <a:off x="3962400" y="3657600"/>
            <a:ext cx="1371600" cy="457200"/>
          </a:xfrm>
          <a:prstGeom prst="notch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Notched Right Arrow 11"/>
          <p:cNvSpPr/>
          <p:nvPr/>
        </p:nvSpPr>
        <p:spPr>
          <a:xfrm>
            <a:off x="3810000" y="5486400"/>
            <a:ext cx="1524000" cy="457200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This is </a:t>
            </a:r>
            <a:r>
              <a:rPr lang="en-US" dirty="0" smtClean="0">
                <a:solidFill>
                  <a:srgbClr val="FFFF00"/>
                </a:solidFill>
              </a:rPr>
              <a:t>NOT</a:t>
            </a:r>
            <a:r>
              <a:rPr lang="en-US" dirty="0" smtClean="0"/>
              <a:t> the correct answer!</a:t>
            </a:r>
            <a:endParaRPr lang="en-US" dirty="0"/>
          </a:p>
        </p:txBody>
      </p:sp>
      <p:pic>
        <p:nvPicPr>
          <p:cNvPr id="5" name="Content Placeholder 4" descr="3types of rock cartoo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600200"/>
            <a:ext cx="9144000" cy="38100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92D050"/>
                </a:solidFill>
                <a:latin typeface="Britannic Bold" pitchFamily="34" charset="0"/>
              </a:rPr>
              <a:t>IGNEOUS ROCKS</a:t>
            </a:r>
            <a:endParaRPr lang="en-US" sz="5400" dirty="0">
              <a:solidFill>
                <a:srgbClr val="92D050"/>
              </a:solidFill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Igneous rocks are classified according to their origin, texture, and mineral composition.</a:t>
            </a:r>
          </a:p>
          <a:p>
            <a:r>
              <a:rPr lang="en-US" b="1" u="sng" dirty="0" smtClean="0"/>
              <a:t>ORIGIN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b="1" u="sng" dirty="0" smtClean="0">
                <a:solidFill>
                  <a:srgbClr val="92D050"/>
                </a:solidFill>
              </a:rPr>
              <a:t>Extrusive</a:t>
            </a:r>
            <a:r>
              <a:rPr lang="en-US" dirty="0" smtClean="0"/>
              <a:t> – formed from lava that has erupted.</a:t>
            </a:r>
          </a:p>
          <a:p>
            <a:pPr>
              <a:buNone/>
            </a:pPr>
            <a:r>
              <a:rPr lang="en-US" b="1" u="sng" dirty="0" smtClean="0">
                <a:solidFill>
                  <a:srgbClr val="92D050"/>
                </a:solidFill>
              </a:rPr>
              <a:t>Intrusive</a:t>
            </a:r>
            <a:r>
              <a:rPr lang="en-US" dirty="0" smtClean="0"/>
              <a:t> – formed when magma hardens under the earth’s surface.</a:t>
            </a:r>
            <a:endParaRPr lang="en-US" dirty="0"/>
          </a:p>
        </p:txBody>
      </p:sp>
      <p:pic>
        <p:nvPicPr>
          <p:cNvPr id="5" name="Content Placeholder 4" descr="ig lava flow.bm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24600" y="167377"/>
            <a:ext cx="2286000" cy="14231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 descr="extrusive igneous rocks volcan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1524000"/>
            <a:ext cx="22860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ig basalt extrusiv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1828800"/>
            <a:ext cx="2466975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ig granite2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800" y="4038600"/>
            <a:ext cx="325539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7010400" y="2895600"/>
            <a:ext cx="1265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92D050"/>
                </a:solidFill>
              </a:rPr>
              <a:t>Basalt</a:t>
            </a:r>
            <a:endParaRPr lang="en-US" sz="2800" b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0" y="5943600"/>
            <a:ext cx="1619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92D050"/>
                </a:solidFill>
              </a:rPr>
              <a:t>Granite</a:t>
            </a:r>
            <a:endParaRPr lang="en-US" sz="3200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00702" y="4648200"/>
            <a:ext cx="24432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Most common</a:t>
            </a:r>
          </a:p>
          <a:p>
            <a:r>
              <a:rPr lang="en-US" sz="2800" dirty="0" smtClean="0"/>
              <a:t>Intrusive rock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477000" y="1905000"/>
            <a:ext cx="23551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92D050"/>
                </a:solidFill>
              </a:rPr>
              <a:t>Most common </a:t>
            </a:r>
          </a:p>
          <a:p>
            <a:r>
              <a:rPr lang="en-US" sz="2400" b="1" dirty="0" smtClean="0">
                <a:solidFill>
                  <a:srgbClr val="92D050"/>
                </a:solidFill>
              </a:rPr>
              <a:t>Extrusive rock</a:t>
            </a:r>
            <a:endParaRPr lang="en-US" sz="24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Blue Highway Linocut" pitchFamily="2" charset="0"/>
              </a:rPr>
              <a:t>Extrusive vs. Intrusive</a:t>
            </a:r>
            <a:endParaRPr lang="en-US" sz="6000" dirty="0">
              <a:solidFill>
                <a:srgbClr val="FF0000"/>
              </a:solidFill>
              <a:latin typeface="Blue Highway Linocu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3657600" cy="4525963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Extrusive</a:t>
            </a: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Rapid cooling</a:t>
            </a: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Small crystal size; fine grained</a:t>
            </a: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Can have a glassy texture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066800"/>
            <a:ext cx="3657600" cy="4525963"/>
          </a:xfrm>
        </p:spPr>
        <p:txBody>
          <a:bodyPr/>
          <a:lstStyle/>
          <a:p>
            <a:r>
              <a:rPr lang="en-US" sz="360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Intrusive</a:t>
            </a: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Slow cooling </a:t>
            </a: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Larger crystals; coarse grained</a:t>
            </a:r>
          </a:p>
          <a:p>
            <a:endParaRPr lang="en-US" dirty="0"/>
          </a:p>
        </p:txBody>
      </p:sp>
      <p:pic>
        <p:nvPicPr>
          <p:cNvPr id="5" name="Picture 4" descr="ig obsedian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114800"/>
            <a:ext cx="2142857" cy="21428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 descr="ig pumic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581400"/>
            <a:ext cx="2002146" cy="16097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 descr="ig feldspar porphyr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048000"/>
            <a:ext cx="2060051" cy="15430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 descr="ig porphyrtic textur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4572000"/>
            <a:ext cx="3200401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ig coarse grained granite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1800" y="2819400"/>
            <a:ext cx="2161867" cy="16193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9" descr="ig basalt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9800" y="5257800"/>
            <a:ext cx="1831157" cy="1371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2736</TotalTime>
  <Words>942</Words>
  <Application>Microsoft Office PowerPoint</Application>
  <PresentationFormat>On-screen Show (4:3)</PresentationFormat>
  <Paragraphs>168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Technic</vt:lpstr>
      <vt:lpstr>Rocks</vt:lpstr>
      <vt:lpstr>Classifying rocks</vt:lpstr>
      <vt:lpstr>Rock color</vt:lpstr>
      <vt:lpstr>Rock Texture</vt:lpstr>
      <vt:lpstr>Three Groups of Rocks</vt:lpstr>
      <vt:lpstr>This is NOT the correct answer!</vt:lpstr>
      <vt:lpstr>IGNEOUS ROCKS</vt:lpstr>
      <vt:lpstr>Extrusive vs. Intrusive</vt:lpstr>
      <vt:lpstr>Slide 9</vt:lpstr>
      <vt:lpstr>Types of Magma/Lava</vt:lpstr>
      <vt:lpstr>Uses of Igneous Rock</vt:lpstr>
      <vt:lpstr>SEDIMENTARY ROCKS</vt:lpstr>
      <vt:lpstr>From Sediment to Rock</vt:lpstr>
      <vt:lpstr>Sedimentary rock formation</vt:lpstr>
      <vt:lpstr>Slide 15</vt:lpstr>
      <vt:lpstr>Formation under water</vt:lpstr>
      <vt:lpstr>Three Major Types of Sedimentary Rocks</vt:lpstr>
      <vt:lpstr>CLASTIC SEDIMENTARY ROCKS</vt:lpstr>
      <vt:lpstr>ORGANIC SEDIMENTARY ROCKS</vt:lpstr>
      <vt:lpstr>The formation of COAL</vt:lpstr>
      <vt:lpstr>Coal is made from once living plants &amp; animals.</vt:lpstr>
      <vt:lpstr>Limestone is formed from corals, and other sea animals.</vt:lpstr>
      <vt:lpstr>Limestone formations</vt:lpstr>
      <vt:lpstr>More limestone formations</vt:lpstr>
      <vt:lpstr>Chemical Sedimentary Rocks</vt:lpstr>
      <vt:lpstr>Slide 26</vt:lpstr>
      <vt:lpstr>Coral Reefs are responsible for much of the limestone on earth.</vt:lpstr>
      <vt:lpstr>Ancient Coral Reef vs. Living Coral Reef</vt:lpstr>
      <vt:lpstr>METAMORPHIC ROCKS</vt:lpstr>
      <vt:lpstr>Two Types of Metamorphic Rocks</vt:lpstr>
      <vt:lpstr>Increasing pressure causes greater foliation</vt:lpstr>
      <vt:lpstr>Slide 32</vt:lpstr>
      <vt:lpstr>With pressure, granite becomes gneiss. Igneous rock is changed to a metamorphic rock.</vt:lpstr>
      <vt:lpstr>Nonfoliated Metamorphic Rocks</vt:lpstr>
      <vt:lpstr>USES OF METAMORPHIC ROCK</vt:lpstr>
      <vt:lpstr>World’s Largest Marble Quarry Tate, GA</vt:lpstr>
      <vt:lpstr>Uses of SLATE</vt:lpstr>
      <vt:lpstr>Slide 38</vt:lpstr>
      <vt:lpstr>The Rock Cycle</vt:lpstr>
      <vt:lpstr>Slide 40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Rocks</dc:title>
  <dc:creator>jluckey</dc:creator>
  <cp:lastModifiedBy>jluckey</cp:lastModifiedBy>
  <cp:revision>10</cp:revision>
  <dcterms:created xsi:type="dcterms:W3CDTF">2011-06-27T17:49:16Z</dcterms:created>
  <dcterms:modified xsi:type="dcterms:W3CDTF">2011-08-09T18:17:54Z</dcterms:modified>
</cp:coreProperties>
</file>